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45"/>
  </p:notesMasterIdLst>
  <p:sldIdLst>
    <p:sldId id="257" r:id="rId3"/>
    <p:sldId id="471" r:id="rId4"/>
    <p:sldId id="312" r:id="rId5"/>
    <p:sldId id="314" r:id="rId6"/>
    <p:sldId id="316" r:id="rId7"/>
    <p:sldId id="473" r:id="rId8"/>
    <p:sldId id="475" r:id="rId9"/>
    <p:sldId id="477" r:id="rId10"/>
    <p:sldId id="479" r:id="rId11"/>
    <p:sldId id="481" r:id="rId12"/>
    <p:sldId id="483" r:id="rId13"/>
    <p:sldId id="485" r:id="rId14"/>
    <p:sldId id="487" r:id="rId15"/>
    <p:sldId id="488" r:id="rId16"/>
    <p:sldId id="497" r:id="rId17"/>
    <p:sldId id="499" r:id="rId18"/>
    <p:sldId id="501" r:id="rId19"/>
    <p:sldId id="503" r:id="rId20"/>
    <p:sldId id="505" r:id="rId21"/>
    <p:sldId id="507" r:id="rId22"/>
    <p:sldId id="509" r:id="rId23"/>
    <p:sldId id="511" r:id="rId24"/>
    <p:sldId id="513" r:id="rId25"/>
    <p:sldId id="515" r:id="rId26"/>
    <p:sldId id="517" r:id="rId27"/>
    <p:sldId id="519" r:id="rId28"/>
    <p:sldId id="521" r:id="rId29"/>
    <p:sldId id="523" r:id="rId30"/>
    <p:sldId id="525" r:id="rId31"/>
    <p:sldId id="527" r:id="rId32"/>
    <p:sldId id="529" r:id="rId33"/>
    <p:sldId id="531" r:id="rId34"/>
    <p:sldId id="533" r:id="rId35"/>
    <p:sldId id="535" r:id="rId36"/>
    <p:sldId id="537" r:id="rId37"/>
    <p:sldId id="539" r:id="rId38"/>
    <p:sldId id="541" r:id="rId39"/>
    <p:sldId id="543" r:id="rId40"/>
    <p:sldId id="545" r:id="rId41"/>
    <p:sldId id="547" r:id="rId42"/>
    <p:sldId id="549" r:id="rId43"/>
    <p:sldId id="551" r:id="rId44"/>
  </p:sldIdLst>
  <p:sldSz cx="9144000" cy="6858000" type="screen4x3"/>
  <p:notesSz cx="6797675" cy="985678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5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62"/>
    <a:srgbClr val="00529B"/>
    <a:srgbClr val="003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463" autoAdjust="0"/>
    <p:restoredTop sz="94755" autoAdjust="0"/>
  </p:normalViewPr>
  <p:slideViewPr>
    <p:cSldViewPr>
      <p:cViewPr varScale="1">
        <p:scale>
          <a:sx n="107" d="100"/>
          <a:sy n="107" d="100"/>
        </p:scale>
        <p:origin x="-22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3" d="100"/>
        <a:sy n="16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310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0BFEB62-A735-466D-8B8E-FCC5D1415B1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39775"/>
            <a:ext cx="4929187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1538"/>
            <a:ext cx="5438775" cy="443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61488"/>
            <a:ext cx="2946400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BDC1B70-2C81-47FC-B6E5-92C3842B16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4927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214282" y="285729"/>
            <a:ext cx="8643999" cy="6357982"/>
          </a:xfrm>
          <a:prstGeom prst="rect">
            <a:avLst/>
          </a:prstGeom>
          <a:ln w="57150">
            <a:solidFill>
              <a:srgbClr val="002D62"/>
            </a:solidFill>
            <a:headEnd/>
            <a:tailEnd/>
          </a:ln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5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876925"/>
            <a:ext cx="15779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ooter Placeholder 8"/>
          <p:cNvSpPr txBox="1">
            <a:spLocks/>
          </p:cNvSpPr>
          <p:nvPr userDrawn="1"/>
        </p:nvSpPr>
        <p:spPr>
          <a:xfrm>
            <a:off x="285750" y="6165850"/>
            <a:ext cx="1982788" cy="41433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l">
              <a:defRPr/>
            </a:pPr>
            <a:r>
              <a:rPr lang="fr-FR" sz="800" dirty="0" smtClean="0">
                <a:solidFill>
                  <a:srgbClr val="002D62"/>
                </a:solidFill>
                <a:latin typeface="Arial" panose="020B0604020202020204" pitchFamily="34" charset="0"/>
              </a:rPr>
              <a:t>TEL: 0207 251 9960</a:t>
            </a:r>
          </a:p>
          <a:p>
            <a:pPr algn="l">
              <a:defRPr/>
            </a:pPr>
            <a:r>
              <a:rPr lang="fr-FR" sz="800" dirty="0" smtClean="0">
                <a:solidFill>
                  <a:srgbClr val="002D62"/>
                </a:solidFill>
                <a:latin typeface="Arial" panose="020B0604020202020204" pitchFamily="34" charset="0"/>
              </a:rPr>
              <a:t>EMAIL: info@opinionmatters.com</a:t>
            </a:r>
            <a:endParaRPr lang="en-US" sz="800" dirty="0">
              <a:solidFill>
                <a:srgbClr val="002D62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002D6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3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378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2F4B2-B7DC-4D77-A690-F38161D9880D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8D0A-1BB7-4DA9-BED1-0A68156680C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044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EB946-06E3-4464-A077-8A8E1E49BA94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B5F0C-0EA8-4B68-ADEE-D256101269A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0346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8F385-315F-4666-8808-2EE0002992D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87A3-88E4-4A37-A102-F18437FB2D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442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4BC58-1FCD-4A5A-8581-4EDFA7E82CAF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C3548-1EE2-4BED-A02B-6D00C3BE20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19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C8EBF-9969-4108-A3DF-70F426AF280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0BD61-E00F-4491-9B5A-DB52735FE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290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5BE7-CCED-45CF-BD41-92A8EA98D5F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D7154-4D67-4642-807E-22F2DC25D2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4390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C04BD-0564-4856-821E-8FA1CEC98CDC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49E3-4D4F-4242-BFB3-CDEEED5C2B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5601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F0FF9-DEDD-4437-83EA-B595CFAFA889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6CA5E-7762-42A0-9F07-DD6A64C2EE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2995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74833-ACFA-45F4-AA8B-B243474FE993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B0F2E-B0AA-423A-A9FD-1B50D2BBAC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700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C185C-44B4-44F6-AF18-B6EA9189ED3E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65D9A-CF0D-4ECF-8574-077E99E381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91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9B0A5-E504-483E-8E81-A59D0BC0B736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334EF-3940-428E-8911-2C1811C327E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7642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9C17-442E-465B-AF6A-2D1EE73EFCB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74A2-92B5-4A46-8A61-DDEDE26BD1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946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700AC-1491-490C-99D2-39B3183C43CB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E602D-EC9A-43BC-BDF0-73A87872A6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154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75FD9-03CE-4249-B091-6E8D4AFC9071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10B52-D3C2-4DDE-8DA3-F24092E802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3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F72BD-C616-4E77-804C-0B69B4302622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7C98B-EDEC-4DE7-B7AE-BE55124E283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41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3674E-7819-4416-BE18-7F8A403F2E80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FF520-C109-438A-B2BD-D0C5A8A964A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356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C6984-0277-431C-8DB4-00C34EBE56E2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43400-85E8-4C16-9211-C896BB6537A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81078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7045-A098-4ACA-9F0E-D4430AA839E9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27C2A-FA4C-4278-90DB-736192B307F9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927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7E72-A732-403C-9BF3-83059261A218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CBF99-A044-4EDC-8960-27132A8796F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5550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CB03A-2D8C-4FB5-AC0F-315A2705A3A6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32E8-2993-4C27-A18E-892B0DCDAD4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968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8C5BC-5BBA-43B1-9109-C639DF899594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C7E80-B603-41B1-A64C-896057EA0A8E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938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Question One </a:t>
            </a:r>
            <a:br>
              <a:rPr lang="en-US" altLang="en-US" smtClean="0"/>
            </a:br>
            <a:r>
              <a:rPr lang="en-US" altLang="en-US" smtClean="0"/>
              <a:t>XXXXXXXXXXXXXXXXXXXXXXXXXXXXXXXX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2E32DD2-84AA-4358-A20E-2DDCF73E073C}" type="datetimeFigureOut">
              <a:rPr lang="en-US"/>
              <a:pPr>
                <a:defRPr/>
              </a:pPr>
              <a:t>18/11/2014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D98D8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8241D44-F709-4496-9F0D-E4957F96719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8DEAADE-B545-4FF8-A873-7015102F30B4}" type="datetimeFigureOut">
              <a:rPr lang="en-US"/>
              <a:pPr>
                <a:defRPr/>
              </a:pPr>
              <a:t>18/11/2014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7DF6C2-663F-441F-B9D4-3FF73736BF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6604" y="252830"/>
            <a:ext cx="8643999" cy="6357983"/>
          </a:xfrm>
          <a:prstGeom prst="rect">
            <a:avLst/>
          </a:prstGeom>
          <a:ln w="57150">
            <a:solidFill>
              <a:srgbClr val="002D62"/>
            </a:solidFill>
            <a:headEnd/>
            <a:tailEnd/>
          </a:ln>
          <a:effectLst>
            <a:glow rad="228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93850" y="2867025"/>
            <a:ext cx="6048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000" b="1" dirty="0"/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1189038" y="3995738"/>
            <a:ext cx="68580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00529B"/>
                </a:solidFill>
              </a:rPr>
              <a:t> </a:t>
            </a:r>
            <a:r>
              <a:rPr lang="en-GB" altLang="en-US" sz="1400" dirty="0">
                <a:solidFill>
                  <a:srgbClr val="002D62"/>
                </a:solidFill>
              </a:rPr>
              <a:t>The research </a:t>
            </a:r>
            <a:r>
              <a:rPr lang="en-GB" altLang="en-US" sz="1400" dirty="0" smtClean="0">
                <a:solidFill>
                  <a:srgbClr val="002D62"/>
                </a:solidFill>
              </a:rPr>
              <a:t>for GFI </a:t>
            </a:r>
            <a:r>
              <a:rPr lang="en-GB" altLang="en-US" sz="1400" dirty="0" smtClean="0">
                <a:solidFill>
                  <a:srgbClr val="002D62"/>
                </a:solidFill>
              </a:rPr>
              <a:t>Software was </a:t>
            </a:r>
            <a:r>
              <a:rPr lang="en-GB" altLang="en-US" sz="1400" dirty="0">
                <a:solidFill>
                  <a:srgbClr val="002D62"/>
                </a:solidFill>
              </a:rPr>
              <a:t>carried out between</a:t>
            </a:r>
            <a:r>
              <a:rPr lang="en-GB" altLang="en-US" sz="1400" dirty="0" smtClean="0">
                <a:solidFill>
                  <a:srgbClr val="002D62"/>
                </a:solidFill>
              </a:rPr>
              <a:t>:</a:t>
            </a:r>
            <a:br>
              <a:rPr lang="en-GB" altLang="en-US" sz="1400" dirty="0" smtClean="0">
                <a:solidFill>
                  <a:srgbClr val="002D62"/>
                </a:solidFill>
              </a:rPr>
            </a:br>
            <a:r>
              <a:rPr lang="en-GB" altLang="en-US" sz="1400" dirty="0" smtClean="0">
                <a:solidFill>
                  <a:srgbClr val="002D62"/>
                </a:solidFill>
              </a:rPr>
              <a:t>06 </a:t>
            </a:r>
            <a:r>
              <a:rPr lang="en-GB" altLang="en-US" sz="1400" dirty="0" smtClean="0">
                <a:solidFill>
                  <a:srgbClr val="002D62"/>
                </a:solidFill>
              </a:rPr>
              <a:t>/ 11 / </a:t>
            </a:r>
            <a:r>
              <a:rPr lang="en-GB" altLang="en-US" sz="1400" dirty="0">
                <a:solidFill>
                  <a:srgbClr val="002D62"/>
                </a:solidFill>
              </a:rPr>
              <a:t>2014 and </a:t>
            </a:r>
            <a:r>
              <a:rPr lang="en-GB" altLang="en-US" sz="1400" dirty="0" smtClean="0">
                <a:solidFill>
                  <a:srgbClr val="002D62"/>
                </a:solidFill>
              </a:rPr>
              <a:t>10 / 11 / </a:t>
            </a:r>
            <a:r>
              <a:rPr lang="en-GB" altLang="en-US" sz="1400" dirty="0">
                <a:solidFill>
                  <a:srgbClr val="002D62"/>
                </a:solidFill>
              </a:rPr>
              <a:t>2014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rgbClr val="002D62"/>
                </a:solidFill>
              </a:rPr>
              <a:t>Sample: </a:t>
            </a:r>
            <a:r>
              <a:rPr lang="en-GB" altLang="en-US" sz="1400" dirty="0" smtClean="0">
                <a:solidFill>
                  <a:srgbClr val="002D62"/>
                </a:solidFill>
              </a:rPr>
              <a:t>1,007 UK </a:t>
            </a:r>
            <a:r>
              <a:rPr lang="en-GB" altLang="en-US" sz="1400" dirty="0">
                <a:solidFill>
                  <a:srgbClr val="002D62"/>
                </a:solidFill>
              </a:rPr>
              <a:t>employees </a:t>
            </a:r>
            <a:r>
              <a:rPr lang="en-GB" altLang="en-US" sz="1400" dirty="0" smtClean="0">
                <a:solidFill>
                  <a:srgbClr val="002D62"/>
                </a:solidFill>
              </a:rPr>
              <a:t>who </a:t>
            </a:r>
            <a:r>
              <a:rPr lang="en-GB" altLang="en-US" sz="1400" dirty="0">
                <a:solidFill>
                  <a:srgbClr val="002D62"/>
                </a:solidFill>
              </a:rPr>
              <a:t>have use of a company provided computer (desktop or laptop)</a:t>
            </a:r>
            <a:endParaRPr lang="en-US" altLang="en-US" sz="1400" dirty="0">
              <a:solidFill>
                <a:srgbClr val="002D62"/>
              </a:solidFill>
            </a:endParaRPr>
          </a:p>
        </p:txBody>
      </p:sp>
      <p:sp>
        <p:nvSpPr>
          <p:cNvPr id="10" name="Footer Placeholder 8"/>
          <p:cNvSpPr>
            <a:spLocks noGrp="1"/>
          </p:cNvSpPr>
          <p:nvPr>
            <p:ph type="ftr" sz="quarter" idx="4294967295"/>
          </p:nvPr>
        </p:nvSpPr>
        <p:spPr>
          <a:xfrm>
            <a:off x="285750" y="6000750"/>
            <a:ext cx="4357688" cy="579438"/>
          </a:xfrm>
        </p:spPr>
        <p:txBody>
          <a:bodyPr/>
          <a:lstStyle/>
          <a:p>
            <a:pPr algn="l">
              <a:defRPr/>
            </a:pPr>
            <a:endParaRPr lang="fr-FR">
              <a:solidFill>
                <a:schemeClr val="accent6"/>
              </a:solidFill>
            </a:endParaRPr>
          </a:p>
          <a:p>
            <a:pPr algn="l">
              <a:defRPr/>
            </a:pPr>
            <a:r>
              <a:rPr lang="fr-FR" sz="800">
                <a:solidFill>
                  <a:schemeClr val="accent6"/>
                </a:solidFill>
              </a:rPr>
              <a:t>TEL: 0207 </a:t>
            </a:r>
            <a:r>
              <a:rPr lang="fr-FR" sz="800" smtClean="0">
                <a:solidFill>
                  <a:schemeClr val="accent6"/>
                </a:solidFill>
              </a:rPr>
              <a:t>251 9960</a:t>
            </a:r>
            <a:endParaRPr lang="fr-FR" sz="800">
              <a:solidFill>
                <a:schemeClr val="accent6"/>
              </a:solidFill>
            </a:endParaRPr>
          </a:p>
          <a:p>
            <a:pPr algn="l">
              <a:defRPr/>
            </a:pPr>
            <a:r>
              <a:rPr lang="fr-FR" sz="800">
                <a:solidFill>
                  <a:schemeClr val="accent6"/>
                </a:solidFill>
              </a:rPr>
              <a:t>EMAIL: </a:t>
            </a:r>
            <a:r>
              <a:rPr lang="fr-FR" sz="800" smtClean="0">
                <a:solidFill>
                  <a:schemeClr val="accent6"/>
                </a:solidFill>
              </a:rPr>
              <a:t>info@opinionmatters.com</a:t>
            </a:r>
            <a:endParaRPr lang="en-US" sz="800">
              <a:solidFill>
                <a:schemeClr val="accent6"/>
              </a:solidFill>
            </a:endParaRPr>
          </a:p>
        </p:txBody>
      </p:sp>
      <p:pic>
        <p:nvPicPr>
          <p:cNvPr id="512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075" y="476250"/>
            <a:ext cx="1852613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64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12776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Three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closely do you follow your company’s IT policy as you are familiar with it?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Four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Which of the following are you most likely to do from your work computer? </a:t>
            </a:r>
            <a:r>
              <a:rPr lang="en-GB" altLang="en-US" sz="2000" i="1" dirty="0" smtClean="0">
                <a:solidFill>
                  <a:srgbClr val="7F7F7F"/>
                </a:solidFill>
              </a:rPr>
              <a:t>– Matrix Question; please see Excel spreadsheet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62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54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Five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ever had your work IT department fix an issue with your work computer caused by non-work related activity?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39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62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62" y="1628800"/>
            <a:ext cx="8174138" cy="47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11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12776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Six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Have you or anyone at your company ever been responsible for a disruption caused by visiting a questionable website?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69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0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Seven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Are you concerned about your company’s ability to monitor your personal activity on your work issued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42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62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628800"/>
            <a:ext cx="8174138" cy="472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Eight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think an IT admin can just as easily monitor your usage on a work issued tablet as they can a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12776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Nine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left your job or you were made redundant, what files would you take with you from your work computer?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8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784" y="1916832"/>
            <a:ext cx="8174138" cy="43404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50" y="1844824"/>
            <a:ext cx="8174138" cy="46069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844824"/>
            <a:ext cx="8174138" cy="464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Ten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ever save work data (documents, customer lists, confidential data etc.) to a personal cloud-based file sharing service (Dropbox, Box, iCloud, OneDrive etc.)?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74" y="1844824"/>
            <a:ext cx="8174138" cy="4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" y="1628800"/>
            <a:ext cx="8174138" cy="4530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556792"/>
            <a:ext cx="8174138" cy="502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 txBox="1">
            <a:spLocks noChangeArrowheads="1"/>
          </p:cNvSpPr>
          <p:nvPr/>
        </p:nvSpPr>
        <p:spPr bwMode="auto">
          <a:xfrm>
            <a:off x="420688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27" y="1916832"/>
            <a:ext cx="8174138" cy="463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93" y="1772816"/>
            <a:ext cx="8174138" cy="4797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 txBox="1">
            <a:spLocks noChangeArrowheads="1"/>
          </p:cNvSpPr>
          <p:nvPr/>
        </p:nvSpPr>
        <p:spPr bwMode="auto">
          <a:xfrm>
            <a:off x="428625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dirty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Eleven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If you died unexpectedly tomorrow, would you be comfortable with your family and colleagues viewing your browser history and hard drive of any computer you have used?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844824"/>
            <a:ext cx="8174138" cy="459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428625" y="2365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One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Do you use your work-provided computer for personal or non-work related content?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</a:t>
            </a:r>
            <a: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  <a:t/>
            </a:r>
            <a:br>
              <a:rPr lang="en-US" altLang="en-US" sz="2000" dirty="0">
                <a:solidFill>
                  <a:srgbClr val="7F7F7F"/>
                </a:solidFill>
                <a:latin typeface="ITCAvantGardeGothicLTCEBook" pitchFamily="34" charset="0"/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1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Gender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69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Age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87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468313" y="214313"/>
            <a:ext cx="81899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 dirty="0" smtClean="0">
              <a:solidFill>
                <a:srgbClr val="002D62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solidFill>
                  <a:srgbClr val="002D62"/>
                </a:solidFill>
              </a:rPr>
              <a:t>Question </a:t>
            </a:r>
            <a:r>
              <a:rPr lang="en-US" altLang="en-US" sz="2000" dirty="0">
                <a:solidFill>
                  <a:srgbClr val="002D62"/>
                </a:solidFill>
              </a:rPr>
              <a:t>Two Cross Tabulation With Region</a:t>
            </a:r>
            <a:r>
              <a:rPr lang="en-US" altLang="en-US" sz="2000" dirty="0">
                <a:solidFill>
                  <a:srgbClr val="7F7F7F"/>
                </a:solidFill>
              </a:rPr>
              <a:t/>
            </a:r>
            <a:br>
              <a:rPr lang="en-US" altLang="en-US" sz="2000" dirty="0">
                <a:solidFill>
                  <a:srgbClr val="7F7F7F"/>
                </a:solidFill>
              </a:rPr>
            </a:br>
            <a:r>
              <a:rPr lang="en-GB" altLang="en-US" sz="2000" dirty="0" smtClean="0">
                <a:solidFill>
                  <a:srgbClr val="7F7F7F"/>
                </a:solidFill>
              </a:rPr>
              <a:t>How familiar are you with your company’s policy regarding personal use of company-issued computers?</a:t>
            </a:r>
            <a:endParaRPr lang="en-US" altLang="en-US" sz="18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00" y="1484784"/>
            <a:ext cx="8174138" cy="5127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2D62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</TotalTime>
  <Words>223</Words>
  <Application>Microsoft Macintosh PowerPoint</Application>
  <PresentationFormat>On-screen Show (4:3)</PresentationFormat>
  <Paragraphs>95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Opinion Matters</dc:creator>
  <cp:lastModifiedBy>Chris Green</cp:lastModifiedBy>
  <cp:revision>155</cp:revision>
  <cp:lastPrinted>2013-04-11T12:02:30Z</cp:lastPrinted>
  <dcterms:created xsi:type="dcterms:W3CDTF">2009-05-26T15:51:50Z</dcterms:created>
  <dcterms:modified xsi:type="dcterms:W3CDTF">2014-11-18T13:23:55Z</dcterms:modified>
</cp:coreProperties>
</file>