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6" r:id="rId2"/>
  </p:sldMasterIdLst>
  <p:notesMasterIdLst>
    <p:notesMasterId r:id="rId40"/>
  </p:notesMasterIdLst>
  <p:sldIdLst>
    <p:sldId id="257" r:id="rId3"/>
    <p:sldId id="471" r:id="rId4"/>
    <p:sldId id="312" r:id="rId5"/>
    <p:sldId id="314" r:id="rId6"/>
    <p:sldId id="316" r:id="rId7"/>
    <p:sldId id="473" r:id="rId8"/>
    <p:sldId id="475" r:id="rId9"/>
    <p:sldId id="477" r:id="rId10"/>
    <p:sldId id="479" r:id="rId11"/>
    <p:sldId id="481" r:id="rId12"/>
    <p:sldId id="483" r:id="rId13"/>
    <p:sldId id="485" r:id="rId14"/>
    <p:sldId id="487" r:id="rId15"/>
    <p:sldId id="489" r:id="rId16"/>
    <p:sldId id="491" r:id="rId17"/>
    <p:sldId id="493" r:id="rId18"/>
    <p:sldId id="495" r:id="rId19"/>
    <p:sldId id="497" r:id="rId20"/>
    <p:sldId id="499" r:id="rId21"/>
    <p:sldId id="501" r:id="rId22"/>
    <p:sldId id="503" r:id="rId23"/>
    <p:sldId id="505" r:id="rId24"/>
    <p:sldId id="507" r:id="rId25"/>
    <p:sldId id="509" r:id="rId26"/>
    <p:sldId id="511" r:id="rId27"/>
    <p:sldId id="513" r:id="rId28"/>
    <p:sldId id="515" r:id="rId29"/>
    <p:sldId id="517" r:id="rId30"/>
    <p:sldId id="519" r:id="rId31"/>
    <p:sldId id="521" r:id="rId32"/>
    <p:sldId id="523" r:id="rId33"/>
    <p:sldId id="525" r:id="rId34"/>
    <p:sldId id="527" r:id="rId35"/>
    <p:sldId id="529" r:id="rId36"/>
    <p:sldId id="531" r:id="rId37"/>
    <p:sldId id="533" r:id="rId38"/>
    <p:sldId id="535" r:id="rId39"/>
  </p:sldIdLst>
  <p:sldSz cx="9144000" cy="6858000" type="screen4x3"/>
  <p:notesSz cx="6797675" cy="9856788"/>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05">
          <p15:clr>
            <a:srgbClr val="A4A3A4"/>
          </p15:clr>
        </p15:guide>
        <p15:guide id="2" pos="214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D62"/>
    <a:srgbClr val="00529B"/>
    <a:srgbClr val="0034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463" autoAdjust="0"/>
    <p:restoredTop sz="94755" autoAdjust="0"/>
  </p:normalViewPr>
  <p:slideViewPr>
    <p:cSldViewPr>
      <p:cViewPr varScale="1">
        <p:scale>
          <a:sx n="106" d="100"/>
          <a:sy n="106" d="100"/>
        </p:scale>
        <p:origin x="-2264"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0"/>
    </p:cViewPr>
  </p:sorterViewPr>
  <p:notesViewPr>
    <p:cSldViewPr>
      <p:cViewPr varScale="1">
        <p:scale>
          <a:sx n="56" d="100"/>
          <a:sy n="56" d="100"/>
        </p:scale>
        <p:origin x="-1860" y="-102"/>
      </p:cViewPr>
      <p:guideLst>
        <p:guide orient="horz" pos="3105"/>
        <p:guide pos="2142"/>
      </p:guideLst>
    </p:cSldViewPr>
  </p:notes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notesMaster" Target="notesMasters/notesMaster1.xml"/><Relationship Id="rId41" Type="http://schemas.openxmlformats.org/officeDocument/2006/relationships/printerSettings" Target="printerSettings/printerSettings1.bin"/><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2125"/>
          </a:xfrm>
          <a:prstGeom prst="rect">
            <a:avLst/>
          </a:prstGeom>
        </p:spPr>
        <p:txBody>
          <a:bodyPr vert="horz" lIns="91440" tIns="45720" rIns="91440" bIns="45720" rtlCol="0"/>
          <a:lstStyle>
            <a:lvl1pPr algn="l" eaLnBrk="1" hangingPunct="1">
              <a:defRPr sz="1200">
                <a:latin typeface="Arial" charset="0"/>
                <a:cs typeface="Arial" charset="0"/>
              </a:defRPr>
            </a:lvl1pPr>
          </a:lstStyle>
          <a:p>
            <a:pPr>
              <a:defRPr/>
            </a:pPr>
            <a:endParaRPr lang="en-US"/>
          </a:p>
        </p:txBody>
      </p:sp>
      <p:sp>
        <p:nvSpPr>
          <p:cNvPr id="3" name="Date Placeholder 2"/>
          <p:cNvSpPr>
            <a:spLocks noGrp="1"/>
          </p:cNvSpPr>
          <p:nvPr>
            <p:ph type="dt" idx="1"/>
          </p:nvPr>
        </p:nvSpPr>
        <p:spPr>
          <a:xfrm>
            <a:off x="3849688" y="0"/>
            <a:ext cx="2946400" cy="492125"/>
          </a:xfrm>
          <a:prstGeom prst="rect">
            <a:avLst/>
          </a:prstGeom>
        </p:spPr>
        <p:txBody>
          <a:bodyPr vert="horz" lIns="91440" tIns="45720" rIns="91440" bIns="45720" rtlCol="0"/>
          <a:lstStyle>
            <a:lvl1pPr algn="r" eaLnBrk="1" hangingPunct="1">
              <a:defRPr sz="1200">
                <a:latin typeface="Arial" charset="0"/>
                <a:cs typeface="Arial" charset="0"/>
              </a:defRPr>
            </a:lvl1pPr>
          </a:lstStyle>
          <a:p>
            <a:pPr>
              <a:defRPr/>
            </a:pPr>
            <a:fld id="{10BFEB62-A735-466D-8B8E-FCC5D1415B11}" type="datetimeFigureOut">
              <a:rPr lang="en-US"/>
              <a:pPr>
                <a:defRPr/>
              </a:pPr>
              <a:t>24/02/2015</a:t>
            </a:fld>
            <a:endParaRPr lang="en-US"/>
          </a:p>
        </p:txBody>
      </p:sp>
      <p:sp>
        <p:nvSpPr>
          <p:cNvPr id="4" name="Slide Image Placeholder 3"/>
          <p:cNvSpPr>
            <a:spLocks noGrp="1" noRot="1" noChangeAspect="1"/>
          </p:cNvSpPr>
          <p:nvPr>
            <p:ph type="sldImg" idx="2"/>
          </p:nvPr>
        </p:nvSpPr>
        <p:spPr>
          <a:xfrm>
            <a:off x="935038" y="739775"/>
            <a:ext cx="4929187" cy="36957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79450" y="4681538"/>
            <a:ext cx="5438775" cy="4435475"/>
          </a:xfrm>
          <a:prstGeom prst="rect">
            <a:avLst/>
          </a:prstGeom>
        </p:spPr>
        <p:txBody>
          <a:bodyPr vert="horz" lIns="91440" tIns="45720" rIns="91440" bIns="45720"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6" name="Footer Placeholder 5"/>
          <p:cNvSpPr>
            <a:spLocks noGrp="1"/>
          </p:cNvSpPr>
          <p:nvPr>
            <p:ph type="ftr" sz="quarter" idx="4"/>
          </p:nvPr>
        </p:nvSpPr>
        <p:spPr>
          <a:xfrm>
            <a:off x="0" y="9361488"/>
            <a:ext cx="2946400" cy="493712"/>
          </a:xfrm>
          <a:prstGeom prst="rect">
            <a:avLst/>
          </a:prstGeom>
        </p:spPr>
        <p:txBody>
          <a:bodyPr vert="horz" lIns="91440" tIns="45720" rIns="91440" bIns="45720" rtlCol="0" anchor="b"/>
          <a:lstStyle>
            <a:lvl1pPr algn="l" eaLnBrk="1" hangingPunct="1">
              <a:defRPr sz="1200">
                <a:latin typeface="Arial" charset="0"/>
                <a:cs typeface="Arial" charset="0"/>
              </a:defRPr>
            </a:lvl1pPr>
          </a:lstStyle>
          <a:p>
            <a:pPr>
              <a:defRPr/>
            </a:pPr>
            <a:endParaRPr lang="en-US"/>
          </a:p>
        </p:txBody>
      </p:sp>
      <p:sp>
        <p:nvSpPr>
          <p:cNvPr id="7" name="Slide Number Placeholder 6"/>
          <p:cNvSpPr>
            <a:spLocks noGrp="1"/>
          </p:cNvSpPr>
          <p:nvPr>
            <p:ph type="sldNum" sz="quarter" idx="5"/>
          </p:nvPr>
        </p:nvSpPr>
        <p:spPr>
          <a:xfrm>
            <a:off x="3849688" y="9361488"/>
            <a:ext cx="2946400" cy="493712"/>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DBDC1B70-2C81-47FC-B6E5-92C3842B1624}" type="slidenum">
              <a:rPr lang="en-US" altLang="en-US"/>
              <a:pPr>
                <a:defRPr/>
              </a:pPr>
              <a:t>‹#›</a:t>
            </a:fld>
            <a:endParaRPr lang="en-US" altLang="en-US"/>
          </a:p>
        </p:txBody>
      </p:sp>
    </p:spTree>
    <p:extLst>
      <p:ext uri="{BB962C8B-B14F-4D97-AF65-F5344CB8AC3E}">
        <p14:creationId xmlns:p14="http://schemas.microsoft.com/office/powerpoint/2010/main" val="37734927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214282" y="285729"/>
            <a:ext cx="8643999" cy="6357982"/>
          </a:xfrm>
          <a:prstGeom prst="rect">
            <a:avLst/>
          </a:prstGeom>
          <a:ln w="57150">
            <a:solidFill>
              <a:srgbClr val="002D62"/>
            </a:solidFill>
            <a:headEnd/>
            <a:tailEnd/>
          </a:ln>
          <a:effectLst>
            <a:glow rad="228600">
              <a:schemeClr val="bg1">
                <a:lumMod val="50000"/>
                <a:alpha val="40000"/>
              </a:schemeClr>
            </a:glow>
          </a:effectLst>
        </p:spPr>
        <p:style>
          <a:lnRef idx="2">
            <a:schemeClr val="accent6"/>
          </a:lnRef>
          <a:fillRef idx="1001">
            <a:schemeClr val="lt1"/>
          </a:fillRef>
          <a:effectRef idx="0">
            <a:schemeClr val="accent6"/>
          </a:effectRef>
          <a:fontRef idx="minor">
            <a:schemeClr val="dk1"/>
          </a:fontRef>
        </p:style>
        <p:txBody>
          <a:bodyPr wrap="none" anchor="ctr"/>
          <a:lstStyle/>
          <a:p>
            <a:pPr eaLnBrk="1" fontAlgn="auto" hangingPunct="1">
              <a:spcBef>
                <a:spcPts val="0"/>
              </a:spcBef>
              <a:spcAft>
                <a:spcPts val="0"/>
              </a:spcAft>
              <a:defRPr/>
            </a:pPr>
            <a:endParaRPr lang="en-US" dirty="0">
              <a:latin typeface="Arial" panose="020B0604020202020204" pitchFamily="34" charset="0"/>
            </a:endParaRPr>
          </a:p>
        </p:txBody>
      </p:sp>
      <p:pic>
        <p:nvPicPr>
          <p:cNvPr id="5" name="Picture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64388" y="5876925"/>
            <a:ext cx="1577975"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ooter Placeholder 8"/>
          <p:cNvSpPr txBox="1">
            <a:spLocks/>
          </p:cNvSpPr>
          <p:nvPr userDrawn="1"/>
        </p:nvSpPr>
        <p:spPr>
          <a:xfrm>
            <a:off x="285750" y="6165850"/>
            <a:ext cx="1982788" cy="414338"/>
          </a:xfrm>
          <a:prstGeom prst="rect">
            <a:avLst/>
          </a:prstGeom>
        </p:spPr>
        <p:txBody>
          <a:bodyPr anchor="ctr"/>
          <a:lstStyle>
            <a:defPPr>
              <a:defRPr lang="en-US"/>
            </a:defPPr>
            <a:lvl1pPr algn="ctr" rtl="0" eaLnBrk="1" fontAlgn="auto" hangingPunct="1">
              <a:spcBef>
                <a:spcPts val="0"/>
              </a:spcBef>
              <a:spcAft>
                <a:spcPts val="0"/>
              </a:spcAft>
              <a:defRPr sz="1200" kern="1200">
                <a:solidFill>
                  <a:schemeClr val="tx1">
                    <a:tint val="75000"/>
                  </a:schemeClr>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algn="l">
              <a:defRPr/>
            </a:pPr>
            <a:r>
              <a:rPr lang="fr-FR" sz="800" dirty="0" smtClean="0">
                <a:solidFill>
                  <a:srgbClr val="002D62"/>
                </a:solidFill>
                <a:latin typeface="Arial" panose="020B0604020202020204" pitchFamily="34" charset="0"/>
              </a:rPr>
              <a:t>TEL: 0207 251 9960</a:t>
            </a:r>
          </a:p>
          <a:p>
            <a:pPr algn="l">
              <a:defRPr/>
            </a:pPr>
            <a:r>
              <a:rPr lang="fr-FR" sz="800" dirty="0" smtClean="0">
                <a:solidFill>
                  <a:srgbClr val="002D62"/>
                </a:solidFill>
                <a:latin typeface="Arial" panose="020B0604020202020204" pitchFamily="34" charset="0"/>
              </a:rPr>
              <a:t>EMAIL: info@opinionmatters.com</a:t>
            </a:r>
            <a:endParaRPr lang="en-US" sz="800" dirty="0">
              <a:solidFill>
                <a:srgbClr val="002D62"/>
              </a:solidFill>
              <a:latin typeface="Arial" panose="020B0604020202020204" pitchFamily="34" charset="0"/>
            </a:endParaRPr>
          </a:p>
        </p:txBody>
      </p:sp>
      <p:sp>
        <p:nvSpPr>
          <p:cNvPr id="2" name="Title 1"/>
          <p:cNvSpPr>
            <a:spLocks noGrp="1"/>
          </p:cNvSpPr>
          <p:nvPr>
            <p:ph type="ctrTitle"/>
          </p:nvPr>
        </p:nvSpPr>
        <p:spPr>
          <a:xfrm>
            <a:off x="685800" y="2130425"/>
            <a:ext cx="7772400" cy="1470025"/>
          </a:xfrm>
        </p:spPr>
        <p:txBody>
          <a:bodyPr/>
          <a:lstStyle>
            <a:lvl1pPr>
              <a:defRPr baseline="0">
                <a:solidFill>
                  <a:srgbClr val="002D62"/>
                </a:solidFill>
                <a:latin typeface="Arial" panose="020B060402020202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sz="3200" baseline="0">
                <a:solidFill>
                  <a:schemeClr val="tx1">
                    <a:tint val="75000"/>
                  </a:schemeClr>
                </a:solidFill>
                <a:latin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704378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682F4B2-B7DC-4D77-A690-F38161D9880D}" type="datetimeFigureOut">
              <a:rPr lang="en-US"/>
              <a:pPr>
                <a:defRPr/>
              </a:pPr>
              <a:t>24/02/2015</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8538D0A-1BB7-4DA9-BED1-0A68156680CE}" type="slidenum">
              <a:rPr lang="en-US" altLang="en-US"/>
              <a:pPr>
                <a:defRPr/>
              </a:pPr>
              <a:t>‹#›</a:t>
            </a:fld>
            <a:endParaRPr lang="en-US" altLang="en-US" dirty="0"/>
          </a:p>
        </p:txBody>
      </p:sp>
    </p:spTree>
    <p:extLst>
      <p:ext uri="{BB962C8B-B14F-4D97-AF65-F5344CB8AC3E}">
        <p14:creationId xmlns:p14="http://schemas.microsoft.com/office/powerpoint/2010/main" val="25504479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26EB946-06E3-4464-A077-8A8E1E49BA94}" type="datetimeFigureOut">
              <a:rPr lang="en-US"/>
              <a:pPr>
                <a:defRPr/>
              </a:pPr>
              <a:t>24/02/2015</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A4B5F0C-0EA8-4B68-ADEE-D256101269A6}" type="slidenum">
              <a:rPr lang="en-US" altLang="en-US"/>
              <a:pPr>
                <a:defRPr/>
              </a:pPr>
              <a:t>‹#›</a:t>
            </a:fld>
            <a:endParaRPr lang="en-US" altLang="en-US" dirty="0"/>
          </a:p>
        </p:txBody>
      </p:sp>
    </p:spTree>
    <p:extLst>
      <p:ext uri="{BB962C8B-B14F-4D97-AF65-F5344CB8AC3E}">
        <p14:creationId xmlns:p14="http://schemas.microsoft.com/office/powerpoint/2010/main" val="34034635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AAB8F385-315F-4666-8808-2EE0002992D3}" type="datetimeFigureOut">
              <a:rPr lang="en-US"/>
              <a:pPr>
                <a:defRPr/>
              </a:pPr>
              <a:t>24/02/2015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7ED87A3-88E4-4A37-A102-F18437FB2DFD}" type="slidenum">
              <a:rPr lang="en-US" altLang="en-US"/>
              <a:pPr>
                <a:defRPr/>
              </a:pPr>
              <a:t>‹#›</a:t>
            </a:fld>
            <a:endParaRPr lang="en-US" altLang="en-US"/>
          </a:p>
        </p:txBody>
      </p:sp>
    </p:spTree>
    <p:extLst>
      <p:ext uri="{BB962C8B-B14F-4D97-AF65-F5344CB8AC3E}">
        <p14:creationId xmlns:p14="http://schemas.microsoft.com/office/powerpoint/2010/main" val="40404422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9D4BC58-1FCD-4A5A-8581-4EDFA7E82CAF}" type="datetimeFigureOut">
              <a:rPr lang="en-US"/>
              <a:pPr>
                <a:defRPr/>
              </a:pPr>
              <a:t>24/02/2015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A9C3548-1EE2-4BED-A02B-6D00C3BE2043}" type="slidenum">
              <a:rPr lang="en-US" altLang="en-US"/>
              <a:pPr>
                <a:defRPr/>
              </a:pPr>
              <a:t>‹#›</a:t>
            </a:fld>
            <a:endParaRPr lang="en-US" altLang="en-US"/>
          </a:p>
        </p:txBody>
      </p:sp>
    </p:spTree>
    <p:extLst>
      <p:ext uri="{BB962C8B-B14F-4D97-AF65-F5344CB8AC3E}">
        <p14:creationId xmlns:p14="http://schemas.microsoft.com/office/powerpoint/2010/main" val="23851959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76C8EBF-9969-4108-A3DF-70F426AF2803}" type="datetimeFigureOut">
              <a:rPr lang="en-US"/>
              <a:pPr>
                <a:defRPr/>
              </a:pPr>
              <a:t>24/02/2015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E90BD61-E00F-4491-9B5A-DB52735FE363}" type="slidenum">
              <a:rPr lang="en-US" altLang="en-US"/>
              <a:pPr>
                <a:defRPr/>
              </a:pPr>
              <a:t>‹#›</a:t>
            </a:fld>
            <a:endParaRPr lang="en-US" altLang="en-US"/>
          </a:p>
        </p:txBody>
      </p:sp>
    </p:spTree>
    <p:extLst>
      <p:ext uri="{BB962C8B-B14F-4D97-AF65-F5344CB8AC3E}">
        <p14:creationId xmlns:p14="http://schemas.microsoft.com/office/powerpoint/2010/main" val="6592905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28105BE7-CCED-45CF-BD41-92A8EA98D5F3}" type="datetimeFigureOut">
              <a:rPr lang="en-US"/>
              <a:pPr>
                <a:defRPr/>
              </a:pPr>
              <a:t>24/02/2015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9CD7154-4D67-4642-807E-22F2DC25D2EE}" type="slidenum">
              <a:rPr lang="en-US" altLang="en-US"/>
              <a:pPr>
                <a:defRPr/>
              </a:pPr>
              <a:t>‹#›</a:t>
            </a:fld>
            <a:endParaRPr lang="en-US" altLang="en-US"/>
          </a:p>
        </p:txBody>
      </p:sp>
    </p:spTree>
    <p:extLst>
      <p:ext uri="{BB962C8B-B14F-4D97-AF65-F5344CB8AC3E}">
        <p14:creationId xmlns:p14="http://schemas.microsoft.com/office/powerpoint/2010/main" val="31843905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B3C04BD-0564-4856-821E-8FA1CEC98CDC}" type="datetimeFigureOut">
              <a:rPr lang="en-US"/>
              <a:pPr>
                <a:defRPr/>
              </a:pPr>
              <a:t>24/02/2015</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AA949E3-4D4F-4242-BFB3-CDEEED5C2BE1}" type="slidenum">
              <a:rPr lang="en-US" altLang="en-US"/>
              <a:pPr>
                <a:defRPr/>
              </a:pPr>
              <a:t>‹#›</a:t>
            </a:fld>
            <a:endParaRPr lang="en-US" altLang="en-US"/>
          </a:p>
        </p:txBody>
      </p:sp>
    </p:spTree>
    <p:extLst>
      <p:ext uri="{BB962C8B-B14F-4D97-AF65-F5344CB8AC3E}">
        <p14:creationId xmlns:p14="http://schemas.microsoft.com/office/powerpoint/2010/main" val="10556014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2DF0FF9-DEDD-4437-83EA-B595CFAFA889}" type="datetimeFigureOut">
              <a:rPr lang="en-US"/>
              <a:pPr>
                <a:defRPr/>
              </a:pPr>
              <a:t>24/02/2015</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B26CA5E-7762-42A0-9F07-DD6A64C2EE2A}" type="slidenum">
              <a:rPr lang="en-US" altLang="en-US"/>
              <a:pPr>
                <a:defRPr/>
              </a:pPr>
              <a:t>‹#›</a:t>
            </a:fld>
            <a:endParaRPr lang="en-US" altLang="en-US"/>
          </a:p>
        </p:txBody>
      </p:sp>
    </p:spTree>
    <p:extLst>
      <p:ext uri="{BB962C8B-B14F-4D97-AF65-F5344CB8AC3E}">
        <p14:creationId xmlns:p14="http://schemas.microsoft.com/office/powerpoint/2010/main" val="41129954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2E74833-ACFA-45F4-AA8B-B243474FE993}" type="datetimeFigureOut">
              <a:rPr lang="en-US"/>
              <a:pPr>
                <a:defRPr/>
              </a:pPr>
              <a:t>24/02/2015</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E5EB0F2E-B0AA-423A-A9FD-1B50D2BBAC56}" type="slidenum">
              <a:rPr lang="en-US" altLang="en-US"/>
              <a:pPr>
                <a:defRPr/>
              </a:pPr>
              <a:t>‹#›</a:t>
            </a:fld>
            <a:endParaRPr lang="en-US" altLang="en-US"/>
          </a:p>
        </p:txBody>
      </p:sp>
    </p:spTree>
    <p:extLst>
      <p:ext uri="{BB962C8B-B14F-4D97-AF65-F5344CB8AC3E}">
        <p14:creationId xmlns:p14="http://schemas.microsoft.com/office/powerpoint/2010/main" val="17267003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2EC185C-44B4-44F6-AF18-B6EA9189ED3E}" type="datetimeFigureOut">
              <a:rPr lang="en-US"/>
              <a:pPr>
                <a:defRPr/>
              </a:pPr>
              <a:t>24/02/2015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5A65D9A-CF0D-4ECF-8574-077E99E3815D}" type="slidenum">
              <a:rPr lang="en-US" altLang="en-US"/>
              <a:pPr>
                <a:defRPr/>
              </a:pPr>
              <a:t>‹#›</a:t>
            </a:fld>
            <a:endParaRPr lang="en-US" altLang="en-US"/>
          </a:p>
        </p:txBody>
      </p:sp>
    </p:spTree>
    <p:extLst>
      <p:ext uri="{BB962C8B-B14F-4D97-AF65-F5344CB8AC3E}">
        <p14:creationId xmlns:p14="http://schemas.microsoft.com/office/powerpoint/2010/main" val="3473913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atin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baseline="0">
                <a:latin typeface="Arial" panose="020B0604020202020204" pitchFamily="34" charset="0"/>
              </a:defRPr>
            </a:lvl1pPr>
            <a:lvl2pPr>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64D9B0A5-E504-483E-8E81-A59D0BC0B736}" type="datetimeFigureOut">
              <a:rPr lang="en-US"/>
              <a:pPr>
                <a:defRPr/>
              </a:pPr>
              <a:t>24/02/2015</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25334EF-3940-428E-8911-2C1811C327E6}" type="slidenum">
              <a:rPr lang="en-US" altLang="en-US"/>
              <a:pPr>
                <a:defRPr/>
              </a:pPr>
              <a:t>‹#›</a:t>
            </a:fld>
            <a:endParaRPr lang="en-US" altLang="en-US" dirty="0"/>
          </a:p>
        </p:txBody>
      </p:sp>
    </p:spTree>
    <p:extLst>
      <p:ext uri="{BB962C8B-B14F-4D97-AF65-F5344CB8AC3E}">
        <p14:creationId xmlns:p14="http://schemas.microsoft.com/office/powerpoint/2010/main" val="7276423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9C09C17-442E-465B-AF6A-2D1EE73EFCB1}" type="datetimeFigureOut">
              <a:rPr lang="en-US"/>
              <a:pPr>
                <a:defRPr/>
              </a:pPr>
              <a:t>24/02/2015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A6874A2-92B5-4A46-8A61-DDEDE26BD165}" type="slidenum">
              <a:rPr lang="en-US" altLang="en-US"/>
              <a:pPr>
                <a:defRPr/>
              </a:pPr>
              <a:t>‹#›</a:t>
            </a:fld>
            <a:endParaRPr lang="en-US" altLang="en-US"/>
          </a:p>
        </p:txBody>
      </p:sp>
    </p:spTree>
    <p:extLst>
      <p:ext uri="{BB962C8B-B14F-4D97-AF65-F5344CB8AC3E}">
        <p14:creationId xmlns:p14="http://schemas.microsoft.com/office/powerpoint/2010/main" val="3029462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A2700AC-1491-490C-99D2-39B3183C43CB}" type="datetimeFigureOut">
              <a:rPr lang="en-US"/>
              <a:pPr>
                <a:defRPr/>
              </a:pPr>
              <a:t>24/02/2015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D6E602D-EC9A-43BC-BDF0-73A87872A666}" type="slidenum">
              <a:rPr lang="en-US" altLang="en-US"/>
              <a:pPr>
                <a:defRPr/>
              </a:pPr>
              <a:t>‹#›</a:t>
            </a:fld>
            <a:endParaRPr lang="en-US" altLang="en-US"/>
          </a:p>
        </p:txBody>
      </p:sp>
    </p:spTree>
    <p:extLst>
      <p:ext uri="{BB962C8B-B14F-4D97-AF65-F5344CB8AC3E}">
        <p14:creationId xmlns:p14="http://schemas.microsoft.com/office/powerpoint/2010/main" val="37115498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5075FD9-03CE-4249-B091-6E8D4AFC9071}" type="datetimeFigureOut">
              <a:rPr lang="en-US"/>
              <a:pPr>
                <a:defRPr/>
              </a:pPr>
              <a:t>24/02/2015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FA10B52-D3C2-4DDE-8DA3-F24092E80257}" type="slidenum">
              <a:rPr lang="en-US" altLang="en-US"/>
              <a:pPr>
                <a:defRPr/>
              </a:pPr>
              <a:t>‹#›</a:t>
            </a:fld>
            <a:endParaRPr lang="en-US" altLang="en-US"/>
          </a:p>
        </p:txBody>
      </p:sp>
    </p:spTree>
    <p:extLst>
      <p:ext uri="{BB962C8B-B14F-4D97-AF65-F5344CB8AC3E}">
        <p14:creationId xmlns:p14="http://schemas.microsoft.com/office/powerpoint/2010/main" val="139365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33F72BD-C616-4E77-804C-0B69B4302622}" type="datetimeFigureOut">
              <a:rPr lang="en-US"/>
              <a:pPr>
                <a:defRPr/>
              </a:pPr>
              <a:t>24/02/2015</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4B7C98B-EDEC-4DE7-B7AE-BE55124E283E}" type="slidenum">
              <a:rPr lang="en-US" altLang="en-US"/>
              <a:pPr>
                <a:defRPr/>
              </a:pPr>
              <a:t>‹#›</a:t>
            </a:fld>
            <a:endParaRPr lang="en-US" altLang="en-US" dirty="0"/>
          </a:p>
        </p:txBody>
      </p:sp>
    </p:spTree>
    <p:extLst>
      <p:ext uri="{BB962C8B-B14F-4D97-AF65-F5344CB8AC3E}">
        <p14:creationId xmlns:p14="http://schemas.microsoft.com/office/powerpoint/2010/main" val="17841181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57B3674E-7819-4416-BE18-7F8A403F2E80}" type="datetimeFigureOut">
              <a:rPr lang="en-US"/>
              <a:pPr>
                <a:defRPr/>
              </a:pPr>
              <a:t>24/02/2015</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77FF520-C109-438A-B2BD-D0C5A8A964A4}" type="slidenum">
              <a:rPr lang="en-US" altLang="en-US"/>
              <a:pPr>
                <a:defRPr/>
              </a:pPr>
              <a:t>‹#›</a:t>
            </a:fld>
            <a:endParaRPr lang="en-US" altLang="en-US" dirty="0"/>
          </a:p>
        </p:txBody>
      </p:sp>
    </p:spTree>
    <p:extLst>
      <p:ext uri="{BB962C8B-B14F-4D97-AF65-F5344CB8AC3E}">
        <p14:creationId xmlns:p14="http://schemas.microsoft.com/office/powerpoint/2010/main" val="36035608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9DAC6984-0277-431C-8DB4-00C34EBE56E2}" type="datetimeFigureOut">
              <a:rPr lang="en-US"/>
              <a:pPr>
                <a:defRPr/>
              </a:pPr>
              <a:t>24/02/2015</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E443400-85E8-4C16-9211-C896BB6537A0}" type="slidenum">
              <a:rPr lang="en-US" altLang="en-US"/>
              <a:pPr>
                <a:defRPr/>
              </a:pPr>
              <a:t>‹#›</a:t>
            </a:fld>
            <a:endParaRPr lang="en-US" altLang="en-US" dirty="0"/>
          </a:p>
        </p:txBody>
      </p:sp>
    </p:spTree>
    <p:extLst>
      <p:ext uri="{BB962C8B-B14F-4D97-AF65-F5344CB8AC3E}">
        <p14:creationId xmlns:p14="http://schemas.microsoft.com/office/powerpoint/2010/main" val="2881078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7377045-A098-4ACA-9F0E-D4430AA839E9}" type="datetimeFigureOut">
              <a:rPr lang="en-US"/>
              <a:pPr>
                <a:defRPr/>
              </a:pPr>
              <a:t>24/02/2015</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C3327C2A-FA4C-4278-90DB-736192B307F9}" type="slidenum">
              <a:rPr lang="en-US" altLang="en-US"/>
              <a:pPr>
                <a:defRPr/>
              </a:pPr>
              <a:t>‹#›</a:t>
            </a:fld>
            <a:endParaRPr lang="en-US" altLang="en-US" dirty="0"/>
          </a:p>
        </p:txBody>
      </p:sp>
    </p:spTree>
    <p:extLst>
      <p:ext uri="{BB962C8B-B14F-4D97-AF65-F5344CB8AC3E}">
        <p14:creationId xmlns:p14="http://schemas.microsoft.com/office/powerpoint/2010/main" val="175927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6C07E72-A732-403C-9BF3-83059261A218}" type="datetimeFigureOut">
              <a:rPr lang="en-US"/>
              <a:pPr>
                <a:defRPr/>
              </a:pPr>
              <a:t>24/02/2015</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16CBF99-A044-4EDC-8960-27132A8796FC}" type="slidenum">
              <a:rPr lang="en-US" altLang="en-US"/>
              <a:pPr>
                <a:defRPr/>
              </a:pPr>
              <a:t>‹#›</a:t>
            </a:fld>
            <a:endParaRPr lang="en-US" altLang="en-US" dirty="0"/>
          </a:p>
        </p:txBody>
      </p:sp>
    </p:spTree>
    <p:extLst>
      <p:ext uri="{BB962C8B-B14F-4D97-AF65-F5344CB8AC3E}">
        <p14:creationId xmlns:p14="http://schemas.microsoft.com/office/powerpoint/2010/main" val="1375550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93CB03A-2D8C-4FB5-AC0F-315A2705A3A6}" type="datetimeFigureOut">
              <a:rPr lang="en-US"/>
              <a:pPr>
                <a:defRPr/>
              </a:pPr>
              <a:t>24/02/2015</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8432E8-2993-4C27-A18E-892B0DCDAD42}" type="slidenum">
              <a:rPr lang="en-US" altLang="en-US"/>
              <a:pPr>
                <a:defRPr/>
              </a:pPr>
              <a:t>‹#›</a:t>
            </a:fld>
            <a:endParaRPr lang="en-US" altLang="en-US" dirty="0"/>
          </a:p>
        </p:txBody>
      </p:sp>
    </p:spTree>
    <p:extLst>
      <p:ext uri="{BB962C8B-B14F-4D97-AF65-F5344CB8AC3E}">
        <p14:creationId xmlns:p14="http://schemas.microsoft.com/office/powerpoint/2010/main" val="4070968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BA8C5BC-5BBA-43B1-9109-C639DF899594}" type="datetimeFigureOut">
              <a:rPr lang="en-US"/>
              <a:pPr>
                <a:defRPr/>
              </a:pPr>
              <a:t>24/02/2015</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E0C7E80-B603-41B1-A64C-896057EA0A8E}" type="slidenum">
              <a:rPr lang="en-US" altLang="en-US"/>
              <a:pPr>
                <a:defRPr/>
              </a:pPr>
              <a:t>‹#›</a:t>
            </a:fld>
            <a:endParaRPr lang="en-US" altLang="en-US" dirty="0"/>
          </a:p>
        </p:txBody>
      </p:sp>
    </p:spTree>
    <p:extLst>
      <p:ext uri="{BB962C8B-B14F-4D97-AF65-F5344CB8AC3E}">
        <p14:creationId xmlns:p14="http://schemas.microsoft.com/office/powerpoint/2010/main" val="73938082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Question One </a:t>
            </a:r>
            <a:br>
              <a:rPr lang="en-US" altLang="en-US" smtClean="0"/>
            </a:br>
            <a:r>
              <a:rPr lang="en-US" altLang="en-US" smtClean="0"/>
              <a:t>XXXXXXXXXXXXXXXXXXXXXXXXXXXXXXXX</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Arial" panose="020B0604020202020204" pitchFamily="34" charset="0"/>
                <a:cs typeface="+mn-cs"/>
              </a:defRPr>
            </a:lvl1pPr>
          </a:lstStyle>
          <a:p>
            <a:pPr>
              <a:defRPr/>
            </a:pPr>
            <a:fld id="{42E32DD2-84AA-4358-A20E-2DDCF73E073C}" type="datetimeFigureOut">
              <a:rPr lang="en-US"/>
              <a:pPr>
                <a:defRPr/>
              </a:pPr>
              <a:t>24/02/2015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dirty="0">
                <a:solidFill>
                  <a:schemeClr val="tx1">
                    <a:tint val="75000"/>
                  </a:schemeClr>
                </a:solidFill>
                <a:latin typeface="Arial" panose="020B0604020202020204" pitchFamily="34" charset="0"/>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D98D8"/>
                </a:solidFill>
                <a:latin typeface="Arial" panose="020B0604020202020204" pitchFamily="34" charset="0"/>
              </a:defRPr>
            </a:lvl1pPr>
          </a:lstStyle>
          <a:p>
            <a:pPr>
              <a:defRPr/>
            </a:pPr>
            <a:fld id="{A8241D44-F709-4496-9F0D-E4957F967197}"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4029"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Lst>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4400" kern="1200">
          <a:solidFill>
            <a:schemeClr val="tx1"/>
          </a:solidFill>
          <a:latin typeface="Arial" panose="020B0604020202020204" pitchFamily="34" charset="0"/>
          <a:ea typeface="+mj-ea"/>
          <a:cs typeface="+mj-cs"/>
        </a:defRPr>
      </a:lvl1pPr>
      <a:lvl2pPr algn="l" rtl="0" eaLnBrk="0" fontAlgn="base" hangingPunct="0">
        <a:spcBef>
          <a:spcPct val="0"/>
        </a:spcBef>
        <a:spcAft>
          <a:spcPct val="0"/>
        </a:spcAft>
        <a:defRPr sz="4400">
          <a:solidFill>
            <a:schemeClr val="tx1"/>
          </a:solidFill>
          <a:latin typeface="Arial" panose="020B0604020202020204" pitchFamily="34" charset="0"/>
        </a:defRPr>
      </a:lvl2pPr>
      <a:lvl3pPr algn="l" rtl="0" eaLnBrk="0" fontAlgn="base" hangingPunct="0">
        <a:spcBef>
          <a:spcPct val="0"/>
        </a:spcBef>
        <a:spcAft>
          <a:spcPct val="0"/>
        </a:spcAft>
        <a:defRPr sz="4400">
          <a:solidFill>
            <a:schemeClr val="tx1"/>
          </a:solidFill>
          <a:latin typeface="Arial" panose="020B0604020202020204" pitchFamily="34" charset="0"/>
        </a:defRPr>
      </a:lvl3pPr>
      <a:lvl4pPr algn="l" rtl="0" eaLnBrk="0" fontAlgn="base" hangingPunct="0">
        <a:spcBef>
          <a:spcPct val="0"/>
        </a:spcBef>
        <a:spcAft>
          <a:spcPct val="0"/>
        </a:spcAft>
        <a:defRPr sz="4400">
          <a:solidFill>
            <a:schemeClr val="tx1"/>
          </a:solidFill>
          <a:latin typeface="Arial" panose="020B0604020202020204" pitchFamily="34" charset="0"/>
        </a:defRPr>
      </a:lvl4pPr>
      <a:lvl5pPr algn="l" rtl="0" eaLnBrk="0" fontAlgn="base" hangingPunct="0">
        <a:spcBef>
          <a:spcPct val="0"/>
        </a:spcBef>
        <a:spcAft>
          <a:spcPct val="0"/>
        </a:spcAft>
        <a:defRPr sz="4400">
          <a:solidFill>
            <a:schemeClr val="tx1"/>
          </a:solidFill>
          <a:latin typeface="Arial" panose="020B0604020202020204"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Arial" panose="020B0604020202020204" pitchFamily="34"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cs typeface="Arial" charset="0"/>
              </a:defRPr>
            </a:lvl1pPr>
          </a:lstStyle>
          <a:p>
            <a:pPr>
              <a:defRPr/>
            </a:pPr>
            <a:fld id="{18DEAADE-B545-4FF8-A873-7015102F30B4}" type="datetimeFigureOut">
              <a:rPr lang="en-US"/>
              <a:pPr>
                <a:defRPr/>
              </a:pPr>
              <a:t>24/02/2015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cs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707DF6C2-663F-441F-B9D4-3FF73736BF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 id="2147484028" r:id="rId11"/>
  </p:sldLayoutIdLst>
  <p:timing>
    <p:tnLst>
      <p:par>
        <p:cTn xmlns:p14="http://schemas.microsoft.com/office/powerpoint/2010/mai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Arial" panose="020B0604020202020204" pitchFamily="34" charset="0"/>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defRPr>
      </a:lvl2pPr>
      <a:lvl3pPr algn="ctr" rtl="0" eaLnBrk="0" fontAlgn="base" hangingPunct="0">
        <a:spcBef>
          <a:spcPct val="0"/>
        </a:spcBef>
        <a:spcAft>
          <a:spcPct val="0"/>
        </a:spcAft>
        <a:defRPr sz="4400">
          <a:solidFill>
            <a:schemeClr val="tx1"/>
          </a:solidFill>
          <a:latin typeface="Arial" panose="020B0604020202020204" pitchFamily="34" charset="0"/>
        </a:defRPr>
      </a:lvl3pPr>
      <a:lvl4pPr algn="ctr" rtl="0" eaLnBrk="0" fontAlgn="base" hangingPunct="0">
        <a:spcBef>
          <a:spcPct val="0"/>
        </a:spcBef>
        <a:spcAft>
          <a:spcPct val="0"/>
        </a:spcAft>
        <a:defRPr sz="4400">
          <a:solidFill>
            <a:schemeClr val="tx1"/>
          </a:solidFill>
          <a:latin typeface="Arial" panose="020B0604020202020204" pitchFamily="34" charset="0"/>
        </a:defRPr>
      </a:lvl4pPr>
      <a:lvl5pPr algn="ctr" rtl="0" eaLnBrk="0" fontAlgn="base" hangingPunct="0">
        <a:spcBef>
          <a:spcPct val="0"/>
        </a:spcBef>
        <a:spcAft>
          <a:spcPct val="0"/>
        </a:spcAft>
        <a:defRPr sz="4400">
          <a:solidFill>
            <a:schemeClr val="tx1"/>
          </a:solidFill>
          <a:latin typeface="Arial" panose="020B0604020202020204"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Arial" panose="020B0604020202020204" pitchFamily="34"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4.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5.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6.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7.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8.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9.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0.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3.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4.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5.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6.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7.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8.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9.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0.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1.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2.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3.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4.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5.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6.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7.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8.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256604" y="252830"/>
            <a:ext cx="8643999" cy="6357983"/>
          </a:xfrm>
          <a:prstGeom prst="rect">
            <a:avLst/>
          </a:prstGeom>
          <a:ln w="57150">
            <a:solidFill>
              <a:srgbClr val="002D62"/>
            </a:solidFill>
            <a:headEnd/>
            <a:tailEnd/>
          </a:ln>
          <a:effectLst>
            <a:glow rad="228600">
              <a:schemeClr val="bg1">
                <a:lumMod val="50000"/>
                <a:alpha val="40000"/>
              </a:schemeClr>
            </a:glow>
          </a:effectLst>
        </p:spPr>
        <p:style>
          <a:lnRef idx="2">
            <a:schemeClr val="accent6"/>
          </a:lnRef>
          <a:fillRef idx="1001">
            <a:schemeClr val="lt1"/>
          </a:fillRef>
          <a:effectRef idx="0">
            <a:schemeClr val="accent6"/>
          </a:effectRef>
          <a:fontRef idx="minor">
            <a:schemeClr val="dk1"/>
          </a:fontRef>
        </p:style>
        <p:txBody>
          <a:bodyPr wrap="none" anchor="ctr"/>
          <a:lstStyle/>
          <a:p>
            <a:pPr eaLnBrk="1" fontAlgn="auto" hangingPunct="1">
              <a:spcBef>
                <a:spcPts val="0"/>
              </a:spcBef>
              <a:spcAft>
                <a:spcPts val="0"/>
              </a:spcAft>
              <a:defRPr/>
            </a:pPr>
            <a:endParaRPr lang="en-US" dirty="0">
              <a:latin typeface="Arial" panose="020B0604020202020204" pitchFamily="34" charset="0"/>
            </a:endParaRPr>
          </a:p>
        </p:txBody>
      </p:sp>
      <p:sp>
        <p:nvSpPr>
          <p:cNvPr id="5125" name="Text Box 5"/>
          <p:cNvSpPr txBox="1">
            <a:spLocks noChangeArrowheads="1"/>
          </p:cNvSpPr>
          <p:nvPr/>
        </p:nvSpPr>
        <p:spPr bwMode="auto">
          <a:xfrm>
            <a:off x="1593850" y="2867025"/>
            <a:ext cx="60483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2000" b="1" dirty="0"/>
          </a:p>
        </p:txBody>
      </p:sp>
      <p:sp>
        <p:nvSpPr>
          <p:cNvPr id="5126" name="Rectangle 8"/>
          <p:cNvSpPr>
            <a:spLocks noChangeArrowheads="1"/>
          </p:cNvSpPr>
          <p:nvPr/>
        </p:nvSpPr>
        <p:spPr bwMode="auto">
          <a:xfrm>
            <a:off x="1189038" y="3995738"/>
            <a:ext cx="68580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lgn="ctr" eaLnBrk="1" hangingPunct="1">
              <a:spcBef>
                <a:spcPct val="0"/>
              </a:spcBef>
              <a:buFontTx/>
              <a:buNone/>
            </a:pPr>
            <a:r>
              <a:rPr lang="en-GB" altLang="en-US" sz="1400" dirty="0">
                <a:solidFill>
                  <a:srgbClr val="00529B"/>
                </a:solidFill>
              </a:rPr>
              <a:t> </a:t>
            </a:r>
            <a:r>
              <a:rPr lang="en-GB" altLang="en-US" sz="1400" dirty="0">
                <a:solidFill>
                  <a:srgbClr val="002D62"/>
                </a:solidFill>
              </a:rPr>
              <a:t>The research for </a:t>
            </a:r>
            <a:r>
              <a:rPr lang="en-GB" altLang="en-US" sz="1400" dirty="0" smtClean="0">
                <a:solidFill>
                  <a:srgbClr val="002D62"/>
                </a:solidFill>
              </a:rPr>
              <a:t>GFI Software was </a:t>
            </a:r>
            <a:r>
              <a:rPr lang="en-GB" altLang="en-US" sz="1400" dirty="0">
                <a:solidFill>
                  <a:srgbClr val="002D62"/>
                </a:solidFill>
              </a:rPr>
              <a:t>carried out between: </a:t>
            </a:r>
            <a:r>
              <a:rPr lang="en-GB" altLang="en-US" sz="1400" dirty="0" smtClean="0">
                <a:solidFill>
                  <a:srgbClr val="002D62"/>
                </a:solidFill>
              </a:rPr>
              <a:t>28 </a:t>
            </a:r>
            <a:r>
              <a:rPr lang="en-GB" altLang="en-US" sz="1400">
                <a:solidFill>
                  <a:srgbClr val="002D62"/>
                </a:solidFill>
              </a:rPr>
              <a:t>/ </a:t>
            </a:r>
            <a:r>
              <a:rPr lang="en-GB" altLang="en-US" sz="1400" smtClean="0">
                <a:solidFill>
                  <a:srgbClr val="002D62"/>
                </a:solidFill>
              </a:rPr>
              <a:t>01 </a:t>
            </a:r>
            <a:r>
              <a:rPr lang="en-GB" altLang="en-US" sz="1400" dirty="0">
                <a:solidFill>
                  <a:srgbClr val="002D62"/>
                </a:solidFill>
              </a:rPr>
              <a:t>/ </a:t>
            </a:r>
            <a:r>
              <a:rPr lang="en-GB" altLang="en-US" sz="1400" dirty="0" smtClean="0">
                <a:solidFill>
                  <a:srgbClr val="002D62"/>
                </a:solidFill>
              </a:rPr>
              <a:t>2015 </a:t>
            </a:r>
            <a:r>
              <a:rPr lang="en-GB" altLang="en-US" sz="1400" dirty="0">
                <a:solidFill>
                  <a:srgbClr val="002D62"/>
                </a:solidFill>
              </a:rPr>
              <a:t>and </a:t>
            </a:r>
            <a:r>
              <a:rPr lang="en-GB" altLang="en-US" sz="1400" dirty="0" smtClean="0">
                <a:solidFill>
                  <a:srgbClr val="002D62"/>
                </a:solidFill>
              </a:rPr>
              <a:t>           02 </a:t>
            </a:r>
            <a:r>
              <a:rPr lang="en-GB" altLang="en-US" sz="1400" dirty="0">
                <a:solidFill>
                  <a:srgbClr val="002D62"/>
                </a:solidFill>
              </a:rPr>
              <a:t>/ </a:t>
            </a:r>
            <a:r>
              <a:rPr lang="en-GB" altLang="en-US" sz="1400" dirty="0" smtClean="0">
                <a:solidFill>
                  <a:srgbClr val="002D62"/>
                </a:solidFill>
              </a:rPr>
              <a:t>02 </a:t>
            </a:r>
            <a:r>
              <a:rPr lang="en-GB" altLang="en-US" sz="1400" dirty="0">
                <a:solidFill>
                  <a:srgbClr val="002D62"/>
                </a:solidFill>
              </a:rPr>
              <a:t>/ </a:t>
            </a:r>
            <a:r>
              <a:rPr lang="en-GB" altLang="en-US" sz="1400" dirty="0" smtClean="0">
                <a:solidFill>
                  <a:srgbClr val="002D62"/>
                </a:solidFill>
              </a:rPr>
              <a:t>2015</a:t>
            </a:r>
            <a:endParaRPr lang="en-GB" altLang="en-US" sz="1400" dirty="0">
              <a:solidFill>
                <a:srgbClr val="002D62"/>
              </a:solidFill>
            </a:endParaRPr>
          </a:p>
          <a:p>
            <a:pPr algn="ctr" eaLnBrk="1" hangingPunct="1">
              <a:spcBef>
                <a:spcPct val="0"/>
              </a:spcBef>
              <a:buFontTx/>
              <a:buNone/>
            </a:pPr>
            <a:r>
              <a:rPr lang="en-GB" altLang="en-US" sz="1400" dirty="0">
                <a:solidFill>
                  <a:srgbClr val="002D62"/>
                </a:solidFill>
              </a:rPr>
              <a:t>Sample: 1,008 UK Office workers who use a computer at work and work in a company employing </a:t>
            </a:r>
            <a:r>
              <a:rPr lang="en-GB" altLang="en-US" sz="1400" dirty="0" smtClean="0">
                <a:solidFill>
                  <a:srgbClr val="002D62"/>
                </a:solidFill>
              </a:rPr>
              <a:t>up to </a:t>
            </a:r>
            <a:r>
              <a:rPr lang="en-GB" altLang="en-US" sz="1400" dirty="0">
                <a:solidFill>
                  <a:srgbClr val="002D62"/>
                </a:solidFill>
              </a:rPr>
              <a:t>5,000 employees</a:t>
            </a:r>
          </a:p>
        </p:txBody>
      </p:sp>
      <p:sp>
        <p:nvSpPr>
          <p:cNvPr id="10" name="Footer Placeholder 8"/>
          <p:cNvSpPr>
            <a:spLocks noGrp="1"/>
          </p:cNvSpPr>
          <p:nvPr>
            <p:ph type="ftr" sz="quarter" idx="4294967295"/>
          </p:nvPr>
        </p:nvSpPr>
        <p:spPr>
          <a:xfrm>
            <a:off x="285750" y="6000750"/>
            <a:ext cx="4357688" cy="579438"/>
          </a:xfrm>
        </p:spPr>
        <p:txBody>
          <a:bodyPr/>
          <a:lstStyle/>
          <a:p>
            <a:pPr algn="l">
              <a:defRPr/>
            </a:pPr>
            <a:endParaRPr lang="fr-FR">
              <a:solidFill>
                <a:schemeClr val="accent6"/>
              </a:solidFill>
            </a:endParaRPr>
          </a:p>
          <a:p>
            <a:pPr algn="l">
              <a:defRPr/>
            </a:pPr>
            <a:r>
              <a:rPr lang="fr-FR" sz="800">
                <a:solidFill>
                  <a:schemeClr val="accent6"/>
                </a:solidFill>
              </a:rPr>
              <a:t>TEL: 0207 </a:t>
            </a:r>
            <a:r>
              <a:rPr lang="fr-FR" sz="800" smtClean="0">
                <a:solidFill>
                  <a:schemeClr val="accent6"/>
                </a:solidFill>
              </a:rPr>
              <a:t>251 9960</a:t>
            </a:r>
            <a:endParaRPr lang="fr-FR" sz="800">
              <a:solidFill>
                <a:schemeClr val="accent6"/>
              </a:solidFill>
            </a:endParaRPr>
          </a:p>
          <a:p>
            <a:pPr algn="l">
              <a:defRPr/>
            </a:pPr>
            <a:r>
              <a:rPr lang="fr-FR" sz="800">
                <a:solidFill>
                  <a:schemeClr val="accent6"/>
                </a:solidFill>
              </a:rPr>
              <a:t>EMAIL: </a:t>
            </a:r>
            <a:r>
              <a:rPr lang="fr-FR" sz="800" smtClean="0">
                <a:solidFill>
                  <a:schemeClr val="accent6"/>
                </a:solidFill>
              </a:rPr>
              <a:t>info@opinionmatters.com</a:t>
            </a:r>
            <a:endParaRPr lang="en-US" sz="800">
              <a:solidFill>
                <a:schemeClr val="accent6"/>
              </a:solidFill>
            </a:endParaRPr>
          </a:p>
        </p:txBody>
      </p:sp>
      <p:pic>
        <p:nvPicPr>
          <p:cNvPr id="512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23075" y="476250"/>
            <a:ext cx="1852613" cy="76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txBox="1">
            <a:spLocks noChangeArrowheads="1"/>
          </p:cNvSpPr>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Three </a:t>
            </a:r>
            <a:r>
              <a:rPr lang="en-US" altLang="en-US" sz="2000" dirty="0">
                <a:solidFill>
                  <a:srgbClr val="7F7F7F"/>
                </a:solidFill>
                <a:latin typeface="ITCAvantGardeGothicLTCEBook" pitchFamily="34" charset="0"/>
              </a:rPr>
              <a:t/>
            </a:r>
            <a:br>
              <a:rPr lang="en-US" altLang="en-US" sz="2000" dirty="0">
                <a:solidFill>
                  <a:srgbClr val="7F7F7F"/>
                </a:solidFill>
                <a:latin typeface="ITCAvantGardeGothicLTCEBook" pitchFamily="34" charset="0"/>
              </a:rPr>
            </a:br>
            <a:r>
              <a:rPr lang="en-GB" altLang="en-US" sz="2000" dirty="0" smtClean="0">
                <a:solidFill>
                  <a:srgbClr val="7F7F7F"/>
                </a:solidFill>
              </a:rPr>
              <a:t>How do you think your company would be affected if it were to suffer a cyber attack, resulting in financial costs to the business, loss of data and resources?</a:t>
            </a:r>
            <a:endParaRPr lang="en-US" altLang="en-US" sz="1800" dirty="0">
              <a:solidFill>
                <a:srgbClr val="7F7F7F"/>
              </a:solidFill>
            </a:endParaRP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772816"/>
            <a:ext cx="7704856" cy="4669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txBox="1">
            <a:spLocks noChangeArrowheads="1"/>
          </p:cNvSpPr>
          <p:nvPr/>
        </p:nvSpPr>
        <p:spPr bwMode="auto">
          <a:xfrm>
            <a:off x="468313" y="214313"/>
            <a:ext cx="81819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Three Cross Tabulation With </a:t>
            </a:r>
            <a:r>
              <a:rPr lang="en-US" altLang="en-US" sz="2000" dirty="0" smtClean="0">
                <a:solidFill>
                  <a:srgbClr val="002D62"/>
                </a:solidFill>
              </a:rPr>
              <a:t>Age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How do you think your company would be affected if it were to suffer a cyber attack, resulting in financial costs to the business, loss of data and resources?</a:t>
            </a:r>
            <a:endParaRPr lang="en-US" altLang="en-US" sz="1800" dirty="0">
              <a:solidFill>
                <a:srgbClr val="7F7F7F"/>
              </a:solidFill>
            </a:endParaRP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245" y="1700808"/>
            <a:ext cx="8064896" cy="4887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Three Cross Tabulation With </a:t>
            </a:r>
            <a:r>
              <a:rPr lang="en-US" altLang="en-US" sz="2000" dirty="0" smtClean="0">
                <a:solidFill>
                  <a:srgbClr val="002D62"/>
                </a:solidFill>
              </a:rPr>
              <a:t>Company Size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How do you think your company would be affected if it were to suffer a cyber attack, resulting in financial costs to the business, loss of data and resources?</a:t>
            </a:r>
            <a:endParaRPr lang="en-US" altLang="en-US" sz="1800" dirty="0">
              <a:solidFill>
                <a:srgbClr val="7F7F7F"/>
              </a:solidFill>
            </a:endParaRP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772816"/>
            <a:ext cx="8016062" cy="4858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Three Cross Tabulation With Region</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How do you think your company would be affected if it were to suffer a cyber attack, resulting in financial costs to the business, loss of data and resources?</a:t>
            </a:r>
            <a:endParaRPr lang="en-US" altLang="en-US" sz="1800" dirty="0">
              <a:solidFill>
                <a:srgbClr val="7F7F7F"/>
              </a:solidFill>
            </a:endParaRPr>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772816"/>
            <a:ext cx="8046665" cy="4876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txBox="1">
            <a:spLocks noChangeArrowheads="1"/>
          </p:cNvSpPr>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2000" dirty="0">
                <a:solidFill>
                  <a:srgbClr val="002D62"/>
                </a:solidFill>
              </a:rPr>
              <a:t>Question Four </a:t>
            </a:r>
            <a:r>
              <a:rPr lang="en-US" altLang="en-US" sz="2000" dirty="0">
                <a:solidFill>
                  <a:srgbClr val="7F7F7F"/>
                </a:solidFill>
                <a:latin typeface="ITCAvantGardeGothicLTCEBook" pitchFamily="34" charset="0"/>
              </a:rPr>
              <a:t/>
            </a:r>
            <a:br>
              <a:rPr lang="en-US" altLang="en-US" sz="2000" dirty="0">
                <a:solidFill>
                  <a:srgbClr val="7F7F7F"/>
                </a:solidFill>
                <a:latin typeface="ITCAvantGardeGothicLTCEBook" pitchFamily="34" charset="0"/>
              </a:rPr>
            </a:br>
            <a:r>
              <a:rPr lang="en-GB" altLang="en-US" sz="2000" dirty="0" smtClean="0">
                <a:solidFill>
                  <a:srgbClr val="7F7F7F"/>
                </a:solidFill>
              </a:rPr>
              <a:t>What advanced steps have you taken to improve your online security?</a:t>
            </a:r>
            <a:endParaRPr lang="en-US" altLang="en-US" sz="1800" dirty="0">
              <a:solidFill>
                <a:srgbClr val="7F7F7F"/>
              </a:solidFill>
            </a:endParaRPr>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357313"/>
            <a:ext cx="8136904" cy="4931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txBox="1">
            <a:spLocks noChangeArrowheads="1"/>
          </p:cNvSpPr>
          <p:nvPr/>
        </p:nvSpPr>
        <p:spPr bwMode="auto">
          <a:xfrm>
            <a:off x="468313" y="214313"/>
            <a:ext cx="81819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2000" dirty="0">
                <a:solidFill>
                  <a:srgbClr val="002D62"/>
                </a:solidFill>
              </a:rPr>
              <a:t>Question Four Cross Tabulation With </a:t>
            </a:r>
            <a:r>
              <a:rPr lang="en-US" altLang="en-US" sz="2000" dirty="0" smtClean="0">
                <a:solidFill>
                  <a:srgbClr val="002D62"/>
                </a:solidFill>
              </a:rPr>
              <a:t>Age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What advanced steps have you taken to improve your online security?</a:t>
            </a:r>
            <a:endParaRPr lang="en-US" altLang="en-US" sz="1800" dirty="0">
              <a:solidFill>
                <a:srgbClr val="7F7F7F"/>
              </a:solidFill>
            </a:endParaRPr>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362675"/>
            <a:ext cx="7992888" cy="484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2000" dirty="0">
                <a:solidFill>
                  <a:srgbClr val="002D62"/>
                </a:solidFill>
              </a:rPr>
              <a:t>Question Four Cross Tabulation With </a:t>
            </a:r>
            <a:r>
              <a:rPr lang="en-US" altLang="en-US" sz="2000" dirty="0" smtClean="0">
                <a:solidFill>
                  <a:srgbClr val="002D62"/>
                </a:solidFill>
              </a:rPr>
              <a:t>Company Size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What advanced steps have you taken to improve your online security?</a:t>
            </a:r>
            <a:endParaRPr lang="en-US" altLang="en-US" sz="1800" dirty="0">
              <a:solidFill>
                <a:srgbClr val="7F7F7F"/>
              </a:solidFill>
            </a:endParaRPr>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2809" y="1268760"/>
            <a:ext cx="8280920" cy="5018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2000" dirty="0">
                <a:solidFill>
                  <a:srgbClr val="002D62"/>
                </a:solidFill>
              </a:rPr>
              <a:t>Question Four Cross Tabulation With Region</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What advanced steps have you taken to improve your online security?</a:t>
            </a:r>
            <a:endParaRPr lang="en-US" altLang="en-US" sz="1800" dirty="0">
              <a:solidFill>
                <a:srgbClr val="7F7F7F"/>
              </a:solidFill>
            </a:endParaRPr>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268760"/>
            <a:ext cx="8496944" cy="5149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txBox="1">
            <a:spLocks noChangeArrowheads="1"/>
          </p:cNvSpPr>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Five </a:t>
            </a:r>
            <a:r>
              <a:rPr lang="en-US" altLang="en-US" sz="2000" dirty="0">
                <a:solidFill>
                  <a:srgbClr val="7F7F7F"/>
                </a:solidFill>
                <a:latin typeface="ITCAvantGardeGothicLTCEBook" pitchFamily="34" charset="0"/>
              </a:rPr>
              <a:t/>
            </a:r>
            <a:br>
              <a:rPr lang="en-US" altLang="en-US" sz="2000" dirty="0">
                <a:solidFill>
                  <a:srgbClr val="7F7F7F"/>
                </a:solidFill>
                <a:latin typeface="ITCAvantGardeGothicLTCEBook" pitchFamily="34" charset="0"/>
              </a:rPr>
            </a:br>
            <a:r>
              <a:rPr lang="en-GB" altLang="en-US" sz="2000" dirty="0" smtClean="0">
                <a:solidFill>
                  <a:srgbClr val="7F7F7F"/>
                </a:solidFill>
              </a:rPr>
              <a:t>In what ways do you think your employer is at risk of falling victim to cybercrime?</a:t>
            </a:r>
            <a:endParaRPr lang="en-US" altLang="en-US" sz="1800" dirty="0">
              <a:solidFill>
                <a:srgbClr val="7F7F7F"/>
              </a:solidFill>
            </a:endParaRPr>
          </a:p>
        </p:txBody>
      </p:sp>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0384" y="1547794"/>
            <a:ext cx="8003232" cy="4850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txBox="1">
            <a:spLocks noChangeArrowheads="1"/>
          </p:cNvSpPr>
          <p:nvPr/>
        </p:nvSpPr>
        <p:spPr bwMode="auto">
          <a:xfrm>
            <a:off x="468313" y="214313"/>
            <a:ext cx="81819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Five Cross Tabulation With </a:t>
            </a:r>
            <a:r>
              <a:rPr lang="en-US" altLang="en-US" sz="2000" dirty="0" smtClean="0">
                <a:solidFill>
                  <a:srgbClr val="002D62"/>
                </a:solidFill>
              </a:rPr>
              <a:t>Age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In what ways do you think your employer is at risk of falling victim to cybercrime?</a:t>
            </a:r>
            <a:endParaRPr lang="en-US" altLang="en-US" sz="1800" dirty="0">
              <a:solidFill>
                <a:srgbClr val="7F7F7F"/>
              </a:solidFill>
            </a:endParaRPr>
          </a:p>
        </p:txBody>
      </p:sp>
      <p:pic>
        <p:nvPicPr>
          <p:cNvPr id="368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5896" y="1496250"/>
            <a:ext cx="7798512" cy="47264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txBox="1">
            <a:spLocks noChangeArrowheads="1"/>
          </p:cNvSpPr>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One </a:t>
            </a:r>
            <a:r>
              <a:rPr lang="en-US" altLang="en-US" sz="2000" dirty="0">
                <a:solidFill>
                  <a:srgbClr val="7F7F7F"/>
                </a:solidFill>
                <a:latin typeface="ITCAvantGardeGothicLTCEBook" pitchFamily="34" charset="0"/>
              </a:rPr>
              <a:t/>
            </a:r>
            <a:br>
              <a:rPr lang="en-US" altLang="en-US" sz="2000" dirty="0">
                <a:solidFill>
                  <a:srgbClr val="7F7F7F"/>
                </a:solidFill>
                <a:latin typeface="ITCAvantGardeGothicLTCEBook" pitchFamily="34" charset="0"/>
              </a:rPr>
            </a:br>
            <a:r>
              <a:rPr lang="en-GB" altLang="en-US" sz="2000" dirty="0" smtClean="0">
                <a:solidFill>
                  <a:srgbClr val="7F7F7F"/>
                </a:solidFill>
              </a:rPr>
              <a:t>Are you more or less concerned about a cyber security attack than you were 12 months ago?</a:t>
            </a:r>
            <a:endParaRPr lang="en-US" altLang="en-US" sz="1800" dirty="0">
              <a:solidFill>
                <a:srgbClr val="7F7F7F"/>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514474"/>
            <a:ext cx="7848872" cy="475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Five Cross Tabulation With </a:t>
            </a:r>
            <a:r>
              <a:rPr lang="en-US" altLang="en-US" sz="2000" dirty="0" smtClean="0">
                <a:solidFill>
                  <a:srgbClr val="002D62"/>
                </a:solidFill>
              </a:rPr>
              <a:t>Company Size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In what ways do you think your employer is at risk of falling victim to cybercrime?</a:t>
            </a:r>
            <a:endParaRPr lang="en-US" altLang="en-US" sz="1800" dirty="0">
              <a:solidFill>
                <a:srgbClr val="7F7F7F"/>
              </a:solidFill>
            </a:endParaRPr>
          </a:p>
        </p:txBody>
      </p:sp>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412776"/>
            <a:ext cx="7992888" cy="484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Five Cross Tabulation With Region</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In what ways do you think your employer is at risk of falling victim to cybercrime?</a:t>
            </a:r>
            <a:endParaRPr lang="en-US" altLang="en-US" sz="1800" dirty="0">
              <a:solidFill>
                <a:srgbClr val="7F7F7F"/>
              </a:solidFill>
            </a:endParaRPr>
          </a:p>
        </p:txBody>
      </p:sp>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723" y="1484784"/>
            <a:ext cx="7920880" cy="4800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txBox="1">
            <a:spLocks noChangeArrowheads="1"/>
          </p:cNvSpPr>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Six</a:t>
            </a:r>
            <a:r>
              <a:rPr lang="en-US" altLang="en-US" sz="2000" dirty="0">
                <a:solidFill>
                  <a:srgbClr val="7F7F7F"/>
                </a:solidFill>
                <a:latin typeface="ITCAvantGardeGothicLTCEBook" pitchFamily="34" charset="0"/>
              </a:rPr>
              <a:t/>
            </a:r>
            <a:br>
              <a:rPr lang="en-US" altLang="en-US" sz="2000" dirty="0">
                <a:solidFill>
                  <a:srgbClr val="7F7F7F"/>
                </a:solidFill>
                <a:latin typeface="ITCAvantGardeGothicLTCEBook" pitchFamily="34" charset="0"/>
              </a:rPr>
            </a:br>
            <a:r>
              <a:rPr lang="en-GB" altLang="en-US" sz="2000" dirty="0" smtClean="0">
                <a:solidFill>
                  <a:srgbClr val="7F7F7F"/>
                </a:solidFill>
              </a:rPr>
              <a:t>On a personal level, in light of recent high profile cyber attacks, are you still planning to purchase an internet connected device this year (i.e. Smart thermostat, home security monitors, smart TV etc.)?</a:t>
            </a:r>
            <a:endParaRPr lang="en-US" altLang="en-US" sz="1800" dirty="0">
              <a:solidFill>
                <a:srgbClr val="7F7F7F"/>
              </a:solidFill>
            </a:endParaRPr>
          </a:p>
        </p:txBody>
      </p:sp>
      <p:pic>
        <p:nvPicPr>
          <p:cNvPr id="430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324" y="1772816"/>
            <a:ext cx="8513763" cy="469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txBox="1">
            <a:spLocks noChangeArrowheads="1"/>
          </p:cNvSpPr>
          <p:nvPr/>
        </p:nvSpPr>
        <p:spPr bwMode="auto">
          <a:xfrm>
            <a:off x="468313" y="214313"/>
            <a:ext cx="81819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Six Cross Tabulation With </a:t>
            </a:r>
            <a:r>
              <a:rPr lang="en-US" altLang="en-US" sz="2000" dirty="0" smtClean="0">
                <a:solidFill>
                  <a:srgbClr val="002D62"/>
                </a:solidFill>
              </a:rPr>
              <a:t>Age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On a personal level, in light of recent high profile cyber attacks, are you still planning to purchase an internet connected device this year (i.e. Smart thermostat, home security monitors, smart TV etc.)?</a:t>
            </a:r>
            <a:endParaRPr lang="en-US" altLang="en-US" sz="1800" dirty="0">
              <a:solidFill>
                <a:srgbClr val="7F7F7F"/>
              </a:solidFill>
            </a:endParaRPr>
          </a:p>
        </p:txBody>
      </p:sp>
      <p:pic>
        <p:nvPicPr>
          <p:cNvPr id="696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238" y="1772816"/>
            <a:ext cx="7985178" cy="4839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Six Cross Tabulation With </a:t>
            </a:r>
            <a:r>
              <a:rPr lang="en-US" altLang="en-US" sz="2000" dirty="0" smtClean="0">
                <a:solidFill>
                  <a:srgbClr val="002D62"/>
                </a:solidFill>
              </a:rPr>
              <a:t>Company Size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On a personal level, in light of recent high profile cyber attacks, are you still planning to purchase an internet connected device this year (i.e. Smart thermostat, home security monitors, smart TV etc.)?</a:t>
            </a:r>
            <a:endParaRPr lang="en-US" altLang="en-US" sz="1800" dirty="0">
              <a:solidFill>
                <a:srgbClr val="7F7F7F"/>
              </a:solidFill>
            </a:endParaRPr>
          </a:p>
        </p:txBody>
      </p:sp>
      <p:pic>
        <p:nvPicPr>
          <p:cNvPr id="716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772816"/>
            <a:ext cx="7704856" cy="4669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Six Cross Tabulation With Region</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On a personal level, in light of recent high profile cyber attacks, are you still planning to purchase an internet connected device this year (i.e. Smart thermostat, home security monitors, smart TV etc.)?</a:t>
            </a:r>
            <a:endParaRPr lang="en-US" altLang="en-US" sz="1800" dirty="0">
              <a:solidFill>
                <a:srgbClr val="7F7F7F"/>
              </a:solidFill>
            </a:endParaRPr>
          </a:p>
        </p:txBody>
      </p:sp>
      <p:pic>
        <p:nvPicPr>
          <p:cNvPr id="737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700808"/>
            <a:ext cx="8136904" cy="4931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txBox="1">
            <a:spLocks noChangeArrowheads="1"/>
          </p:cNvSpPr>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2000" dirty="0">
                <a:solidFill>
                  <a:srgbClr val="002D62"/>
                </a:solidFill>
              </a:rPr>
              <a:t>Question Seven</a:t>
            </a:r>
            <a:r>
              <a:rPr lang="en-US" altLang="en-US" sz="2000" dirty="0">
                <a:solidFill>
                  <a:srgbClr val="7F7F7F"/>
                </a:solidFill>
                <a:latin typeface="ITCAvantGardeGothicLTCEBook" pitchFamily="34" charset="0"/>
              </a:rPr>
              <a:t/>
            </a:r>
            <a:br>
              <a:rPr lang="en-US" altLang="en-US" sz="2000" dirty="0">
                <a:solidFill>
                  <a:srgbClr val="7F7F7F"/>
                </a:solidFill>
                <a:latin typeface="ITCAvantGardeGothicLTCEBook" pitchFamily="34" charset="0"/>
              </a:rPr>
            </a:br>
            <a:r>
              <a:rPr lang="en-GB" altLang="en-US" sz="2000" dirty="0" smtClean="0">
                <a:solidFill>
                  <a:srgbClr val="7F7F7F"/>
                </a:solidFill>
              </a:rPr>
              <a:t>What do you think will be the next major target for cybercriminals?</a:t>
            </a:r>
            <a:endParaRPr lang="en-US" altLang="en-US" sz="1800" dirty="0">
              <a:solidFill>
                <a:srgbClr val="7F7F7F"/>
              </a:solidFill>
            </a:endParaRPr>
          </a:p>
        </p:txBody>
      </p:sp>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352269"/>
            <a:ext cx="8424936" cy="510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txBox="1">
            <a:spLocks noChangeArrowheads="1"/>
          </p:cNvSpPr>
          <p:nvPr/>
        </p:nvSpPr>
        <p:spPr bwMode="auto">
          <a:xfrm>
            <a:off x="468313" y="214313"/>
            <a:ext cx="81819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2000" dirty="0">
                <a:solidFill>
                  <a:srgbClr val="002D62"/>
                </a:solidFill>
              </a:rPr>
              <a:t>Question Seven Cross Tabulation With </a:t>
            </a:r>
            <a:r>
              <a:rPr lang="en-US" altLang="en-US" sz="2000" dirty="0" smtClean="0">
                <a:solidFill>
                  <a:srgbClr val="002D62"/>
                </a:solidFill>
              </a:rPr>
              <a:t>Age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What do you think will be the next major target for cybercriminals?</a:t>
            </a:r>
            <a:endParaRPr lang="en-US" altLang="en-US" sz="1800" dirty="0">
              <a:solidFill>
                <a:srgbClr val="7F7F7F"/>
              </a:solidFill>
            </a:endParaRPr>
          </a:p>
        </p:txBody>
      </p:sp>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712" y="1378800"/>
            <a:ext cx="8136904" cy="4931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2000" dirty="0">
                <a:solidFill>
                  <a:srgbClr val="002D62"/>
                </a:solidFill>
              </a:rPr>
              <a:t>Question Seven Cross Tabulation With </a:t>
            </a:r>
            <a:r>
              <a:rPr lang="en-US" altLang="en-US" sz="2000" dirty="0" smtClean="0">
                <a:solidFill>
                  <a:srgbClr val="002D62"/>
                </a:solidFill>
              </a:rPr>
              <a:t>Company Size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What do you think will be the next major target for cybercriminals?</a:t>
            </a:r>
            <a:endParaRPr lang="en-US" altLang="en-US" sz="1800" dirty="0">
              <a:solidFill>
                <a:srgbClr val="7F7F7F"/>
              </a:solidFill>
            </a:endParaRPr>
          </a:p>
        </p:txBody>
      </p:sp>
      <p:pic>
        <p:nvPicPr>
          <p:cNvPr id="491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9488" y="1350208"/>
            <a:ext cx="8136904" cy="4939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2000" dirty="0">
                <a:solidFill>
                  <a:srgbClr val="002D62"/>
                </a:solidFill>
              </a:rPr>
              <a:t>Question Seven Cross Tabulation With Region</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What do you think will be the next major target for cybercriminals?</a:t>
            </a:r>
            <a:endParaRPr lang="en-US" altLang="en-US" sz="1800" dirty="0">
              <a:solidFill>
                <a:srgbClr val="7F7F7F"/>
              </a:solidFill>
            </a:endParaRPr>
          </a:p>
        </p:txBody>
      </p:sp>
      <p:pic>
        <p:nvPicPr>
          <p:cNvPr id="512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196752"/>
            <a:ext cx="7992119" cy="4851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txBox="1">
            <a:spLocks noChangeArrowheads="1"/>
          </p:cNvSpPr>
          <p:nvPr/>
        </p:nvSpPr>
        <p:spPr bwMode="auto">
          <a:xfrm>
            <a:off x="468313" y="214313"/>
            <a:ext cx="81819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One Cross Tabulation With </a:t>
            </a:r>
            <a:r>
              <a:rPr lang="en-US" altLang="en-US" sz="2000" dirty="0" smtClean="0">
                <a:solidFill>
                  <a:srgbClr val="002D62"/>
                </a:solidFill>
              </a:rPr>
              <a:t>Age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Are you more or less concerned about a cyber security attack than you were 12 months ago?</a:t>
            </a:r>
            <a:endParaRPr lang="en-US" altLang="en-US" sz="1800" dirty="0">
              <a:solidFill>
                <a:srgbClr val="7F7F7F"/>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436231"/>
            <a:ext cx="8136904" cy="4931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txBox="1">
            <a:spLocks noChangeArrowheads="1"/>
          </p:cNvSpPr>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Eight</a:t>
            </a:r>
            <a:r>
              <a:rPr lang="en-US" altLang="en-US" sz="2000" dirty="0">
                <a:solidFill>
                  <a:srgbClr val="7F7F7F"/>
                </a:solidFill>
                <a:latin typeface="ITCAvantGardeGothicLTCEBook" pitchFamily="34" charset="0"/>
              </a:rPr>
              <a:t/>
            </a:r>
            <a:br>
              <a:rPr lang="en-US" altLang="en-US" sz="2000" dirty="0">
                <a:solidFill>
                  <a:srgbClr val="7F7F7F"/>
                </a:solidFill>
                <a:latin typeface="ITCAvantGardeGothicLTCEBook" pitchFamily="34" charset="0"/>
              </a:rPr>
            </a:br>
            <a:r>
              <a:rPr lang="en-GB" altLang="en-US" sz="2000" dirty="0" smtClean="0">
                <a:solidFill>
                  <a:srgbClr val="7F7F7F"/>
                </a:solidFill>
              </a:rPr>
              <a:t>In what ways are you concerned about cyber espionage and cyber terrorism?</a:t>
            </a:r>
            <a:endParaRPr lang="en-US" altLang="en-US" sz="1800" dirty="0">
              <a:solidFill>
                <a:srgbClr val="7F7F7F"/>
              </a:solidFill>
            </a:endParaRPr>
          </a:p>
        </p:txBody>
      </p:sp>
      <p:pic>
        <p:nvPicPr>
          <p:cNvPr id="532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556792"/>
            <a:ext cx="7704856" cy="4669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txBox="1">
            <a:spLocks noChangeArrowheads="1"/>
          </p:cNvSpPr>
          <p:nvPr/>
        </p:nvSpPr>
        <p:spPr bwMode="auto">
          <a:xfrm>
            <a:off x="468313" y="214313"/>
            <a:ext cx="81819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Eight Cross Tabulation With </a:t>
            </a:r>
            <a:r>
              <a:rPr lang="en-US" altLang="en-US" sz="2000" dirty="0" smtClean="0">
                <a:solidFill>
                  <a:srgbClr val="002D62"/>
                </a:solidFill>
              </a:rPr>
              <a:t>Age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In what ways are you concerned about cyber espionage and cyber terrorism?</a:t>
            </a:r>
            <a:endParaRPr lang="en-US" altLang="en-US" sz="1800" dirty="0">
              <a:solidFill>
                <a:srgbClr val="7F7F7F"/>
              </a:solidFill>
            </a:endParaRPr>
          </a:p>
        </p:txBody>
      </p:sp>
      <p:pic>
        <p:nvPicPr>
          <p:cNvPr id="552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7192" y="1514475"/>
            <a:ext cx="7891232" cy="4782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Eight Cross Tabulation With </a:t>
            </a:r>
            <a:r>
              <a:rPr lang="en-US" altLang="en-US" sz="2000" dirty="0" smtClean="0">
                <a:solidFill>
                  <a:srgbClr val="002D62"/>
                </a:solidFill>
              </a:rPr>
              <a:t>Company Size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In what ways are you concerned about cyber espionage and cyber terrorism?</a:t>
            </a:r>
            <a:endParaRPr lang="en-US" altLang="en-US" sz="1800" dirty="0">
              <a:solidFill>
                <a:srgbClr val="7F7F7F"/>
              </a:solidFill>
            </a:endParaRPr>
          </a:p>
        </p:txBody>
      </p:sp>
      <p:pic>
        <p:nvPicPr>
          <p:cNvPr id="573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514474"/>
            <a:ext cx="8046665" cy="4876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Eight Cross Tabulation With Region</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In what ways are you concerned about cyber espionage and cyber terrorism?</a:t>
            </a:r>
            <a:endParaRPr lang="en-US" altLang="en-US" sz="1800" dirty="0">
              <a:solidFill>
                <a:srgbClr val="7F7F7F"/>
              </a:solidFill>
            </a:endParaRPr>
          </a:p>
        </p:txBody>
      </p:sp>
      <p:pic>
        <p:nvPicPr>
          <p:cNvPr id="59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825" y="1514474"/>
            <a:ext cx="7992888" cy="484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txBox="1">
            <a:spLocks noChangeArrowheads="1"/>
          </p:cNvSpPr>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a:solidFill>
                <a:srgbClr val="002D62"/>
              </a:solidFill>
            </a:endParaRPr>
          </a:p>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Nine</a:t>
            </a:r>
            <a:r>
              <a:rPr lang="en-US" altLang="en-US" sz="2000" dirty="0">
                <a:solidFill>
                  <a:srgbClr val="7F7F7F"/>
                </a:solidFill>
                <a:latin typeface="ITCAvantGardeGothicLTCEBook" pitchFamily="34" charset="0"/>
              </a:rPr>
              <a:t/>
            </a:r>
            <a:br>
              <a:rPr lang="en-US" altLang="en-US" sz="2000" dirty="0">
                <a:solidFill>
                  <a:srgbClr val="7F7F7F"/>
                </a:solidFill>
                <a:latin typeface="ITCAvantGardeGothicLTCEBook" pitchFamily="34" charset="0"/>
              </a:rPr>
            </a:br>
            <a:r>
              <a:rPr lang="en-GB" altLang="en-US" sz="2000" dirty="0" smtClean="0">
                <a:solidFill>
                  <a:srgbClr val="7F7F7F"/>
                </a:solidFill>
              </a:rPr>
              <a:t>Movies including Die Hard 4.0 have depicted cyber attacks on major public services. Do you think the hijacking of major services (utility services, traffic management, transport </a:t>
            </a:r>
            <a:r>
              <a:rPr lang="en-GB" altLang="en-US" sz="2000" dirty="0" err="1" smtClean="0">
                <a:solidFill>
                  <a:srgbClr val="7F7F7F"/>
                </a:solidFill>
              </a:rPr>
              <a:t>etc</a:t>
            </a:r>
            <a:r>
              <a:rPr lang="en-GB" altLang="en-US" sz="2000" dirty="0" smtClean="0">
                <a:solidFill>
                  <a:srgbClr val="7F7F7F"/>
                </a:solidFill>
              </a:rPr>
              <a:t>) by cybercriminals in a similar way is a genuine threat?</a:t>
            </a:r>
            <a:endParaRPr lang="en-US" altLang="en-US" sz="1800" dirty="0">
              <a:solidFill>
                <a:srgbClr val="7F7F7F"/>
              </a:solidFill>
            </a:endParaRPr>
          </a:p>
        </p:txBody>
      </p:sp>
      <p:pic>
        <p:nvPicPr>
          <p:cNvPr id="614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0847" y="2060848"/>
            <a:ext cx="7704856" cy="4669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txBox="1">
            <a:spLocks noChangeArrowheads="1"/>
          </p:cNvSpPr>
          <p:nvPr/>
        </p:nvSpPr>
        <p:spPr bwMode="auto">
          <a:xfrm>
            <a:off x="468313" y="214313"/>
            <a:ext cx="81819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a:solidFill>
                <a:srgbClr val="002D62"/>
              </a:solidFill>
            </a:endParaRPr>
          </a:p>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Nine Cross Tabulation With </a:t>
            </a:r>
            <a:r>
              <a:rPr lang="en-US" altLang="en-US" sz="2000" dirty="0" smtClean="0">
                <a:solidFill>
                  <a:srgbClr val="002D62"/>
                </a:solidFill>
              </a:rPr>
              <a:t>Age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Movies including Die Hard 4.0 have depicted cyber attacks on major public services. Do you think the hijacking of major services (utility services, traffic management, transport </a:t>
            </a:r>
            <a:r>
              <a:rPr lang="en-GB" altLang="en-US" sz="2000" dirty="0" err="1" smtClean="0">
                <a:solidFill>
                  <a:srgbClr val="7F7F7F"/>
                </a:solidFill>
              </a:rPr>
              <a:t>etc</a:t>
            </a:r>
            <a:r>
              <a:rPr lang="en-GB" altLang="en-US" sz="2000" dirty="0" smtClean="0">
                <a:solidFill>
                  <a:srgbClr val="7F7F7F"/>
                </a:solidFill>
              </a:rPr>
              <a:t>) by cybercriminals in a similar way is a genuine threat?</a:t>
            </a:r>
            <a:endParaRPr lang="en-US" altLang="en-US" sz="1800" dirty="0">
              <a:solidFill>
                <a:srgbClr val="7F7F7F"/>
              </a:solidFill>
            </a:endParaRPr>
          </a:p>
        </p:txBody>
      </p:sp>
      <p:pic>
        <p:nvPicPr>
          <p:cNvPr id="634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132856"/>
            <a:ext cx="7344047" cy="44510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a:solidFill>
                <a:srgbClr val="002D62"/>
              </a:solidFill>
            </a:endParaRPr>
          </a:p>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Nine Cross Tabulation With </a:t>
            </a:r>
            <a:r>
              <a:rPr lang="en-US" altLang="en-US" sz="2000" dirty="0" smtClean="0">
                <a:solidFill>
                  <a:srgbClr val="002D62"/>
                </a:solidFill>
              </a:rPr>
              <a:t>Company Size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Movies including Die Hard 4.0 have depicted cyber attacks on major public services. Do you think the hijacking of major services (utility services, traffic management, transport </a:t>
            </a:r>
            <a:r>
              <a:rPr lang="en-GB" altLang="en-US" sz="2000" dirty="0" err="1" smtClean="0">
                <a:solidFill>
                  <a:srgbClr val="7F7F7F"/>
                </a:solidFill>
              </a:rPr>
              <a:t>etc</a:t>
            </a:r>
            <a:r>
              <a:rPr lang="en-GB" altLang="en-US" sz="2000" dirty="0" smtClean="0">
                <a:solidFill>
                  <a:srgbClr val="7F7F7F"/>
                </a:solidFill>
              </a:rPr>
              <a:t>) by cybercriminals in a similar way is a genuine threat?</a:t>
            </a:r>
            <a:endParaRPr lang="en-US" altLang="en-US" sz="1800" dirty="0">
              <a:solidFill>
                <a:srgbClr val="7F7F7F"/>
              </a:solidFill>
            </a:endParaRPr>
          </a:p>
        </p:txBody>
      </p:sp>
      <p:pic>
        <p:nvPicPr>
          <p:cNvPr id="655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9237" y="1988840"/>
            <a:ext cx="7488063" cy="4538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endParaRPr lang="en-US" altLang="en-US" sz="2000" dirty="0">
              <a:solidFill>
                <a:srgbClr val="002D62"/>
              </a:solidFill>
            </a:endParaRPr>
          </a:p>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Nine Cross Tabulation With Region</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Movies including Die Hard 4.0 have depicted cyber attacks on major public services. Do you think the hijacking of major services (utility services, traffic management, transport </a:t>
            </a:r>
            <a:r>
              <a:rPr lang="en-GB" altLang="en-US" sz="2000" dirty="0" err="1" smtClean="0">
                <a:solidFill>
                  <a:srgbClr val="7F7F7F"/>
                </a:solidFill>
              </a:rPr>
              <a:t>etc</a:t>
            </a:r>
            <a:r>
              <a:rPr lang="en-GB" altLang="en-US" sz="2000" dirty="0" smtClean="0">
                <a:solidFill>
                  <a:srgbClr val="7F7F7F"/>
                </a:solidFill>
              </a:rPr>
              <a:t>) by cybercriminals in a similar way is a genuine threat?</a:t>
            </a:r>
            <a:endParaRPr lang="en-US" altLang="en-US" sz="1800" dirty="0">
              <a:solidFill>
                <a:srgbClr val="7F7F7F"/>
              </a:solidFill>
            </a:endParaRPr>
          </a:p>
        </p:txBody>
      </p:sp>
      <p:pic>
        <p:nvPicPr>
          <p:cNvPr id="675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225" y="2010257"/>
            <a:ext cx="7704087" cy="4669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txBox="1">
            <a:spLocks noChangeArrowheads="1"/>
          </p:cNvSpPr>
          <p:nvPr/>
        </p:nvSpPr>
        <p:spPr bwMode="auto">
          <a:xfrm>
            <a:off x="428625"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One Cross Tabulation With </a:t>
            </a:r>
            <a:r>
              <a:rPr lang="en-US" altLang="en-US" sz="2000" dirty="0" smtClean="0">
                <a:solidFill>
                  <a:srgbClr val="002D62"/>
                </a:solidFill>
              </a:rPr>
              <a:t>Company Size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Are you more or less concerned about a cyber security attack than you were 12 months ago?</a:t>
            </a:r>
            <a:endParaRPr lang="en-US" altLang="en-US" sz="1800" dirty="0">
              <a:solidFill>
                <a:srgbClr val="7F7F7F"/>
              </a:solidFill>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616" y="1527724"/>
            <a:ext cx="8280920" cy="5018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txBox="1">
            <a:spLocks noChangeArrowheads="1"/>
          </p:cNvSpPr>
          <p:nvPr/>
        </p:nvSpPr>
        <p:spPr bwMode="auto">
          <a:xfrm>
            <a:off x="428625" y="2365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One Cross Tabulation With Region</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Are you more or less concerned about a cyber security attack than you were 12 months ago?</a:t>
            </a:r>
            <a:endParaRPr lang="en-US" altLang="en-US" sz="1800" dirty="0">
              <a:solidFill>
                <a:srgbClr val="7F7F7F"/>
              </a:solidFill>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526199"/>
            <a:ext cx="8190681" cy="4964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txBox="1">
            <a:spLocks noChangeArrowheads="1"/>
          </p:cNvSpPr>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Two </a:t>
            </a:r>
            <a:r>
              <a:rPr lang="en-US" altLang="en-US" sz="2000" dirty="0">
                <a:solidFill>
                  <a:srgbClr val="7F7F7F"/>
                </a:solidFill>
                <a:latin typeface="ITCAvantGardeGothicLTCEBook" pitchFamily="34" charset="0"/>
              </a:rPr>
              <a:t/>
            </a:r>
            <a:br>
              <a:rPr lang="en-US" altLang="en-US" sz="2000" dirty="0">
                <a:solidFill>
                  <a:srgbClr val="7F7F7F"/>
                </a:solidFill>
                <a:latin typeface="ITCAvantGardeGothicLTCEBook" pitchFamily="34" charset="0"/>
              </a:rPr>
            </a:br>
            <a:r>
              <a:rPr lang="en-GB" altLang="en-US" sz="2000" dirty="0" smtClean="0">
                <a:solidFill>
                  <a:srgbClr val="7F7F7F"/>
                </a:solidFill>
              </a:rPr>
              <a:t>Have you been directly affected by a cyber attack in the last 12 months?</a:t>
            </a:r>
            <a:endParaRPr lang="en-US" altLang="en-US" sz="1800" dirty="0">
              <a:solidFill>
                <a:srgbClr val="7F7F7F"/>
              </a:solidFill>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548" y="1514475"/>
            <a:ext cx="8136904" cy="4931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txBox="1">
            <a:spLocks noChangeArrowheads="1"/>
          </p:cNvSpPr>
          <p:nvPr/>
        </p:nvSpPr>
        <p:spPr bwMode="auto">
          <a:xfrm>
            <a:off x="468313" y="214313"/>
            <a:ext cx="81819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Two Cross Tabulation With </a:t>
            </a:r>
            <a:r>
              <a:rPr lang="en-US" altLang="en-US" sz="2000" dirty="0" smtClean="0">
                <a:solidFill>
                  <a:srgbClr val="002D62"/>
                </a:solidFill>
              </a:rPr>
              <a:t>Age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Have you been directly affected by a cyber attack in the last 12 months?</a:t>
            </a:r>
            <a:endParaRPr lang="en-US" altLang="en-US" sz="1800" dirty="0">
              <a:solidFill>
                <a:srgbClr val="7F7F7F"/>
              </a:solidFill>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514475"/>
            <a:ext cx="8398768" cy="5090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Two Cross Tabulation With </a:t>
            </a:r>
            <a:r>
              <a:rPr lang="en-US" altLang="en-US" sz="2000" dirty="0" smtClean="0">
                <a:solidFill>
                  <a:srgbClr val="002D62"/>
                </a:solidFill>
              </a:rPr>
              <a:t>Company Size</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Have you been directly affected by a cyber attack in the last 12 months?</a:t>
            </a:r>
            <a:endParaRPr lang="en-US" altLang="en-US" sz="1800" dirty="0">
              <a:solidFill>
                <a:srgbClr val="7F7F7F"/>
              </a:solidFill>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605" y="1514474"/>
            <a:ext cx="8164620" cy="4948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txBox="1">
            <a:spLocks noChangeArrowheads="1"/>
          </p:cNvSpPr>
          <p:nvPr/>
        </p:nvSpPr>
        <p:spPr bwMode="auto">
          <a:xfrm>
            <a:off x="468313" y="214313"/>
            <a:ext cx="81899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endParaRPr lang="en-US" altLang="en-US" sz="2000" dirty="0" smtClean="0">
              <a:solidFill>
                <a:srgbClr val="002D62"/>
              </a:solidFill>
            </a:endParaRPr>
          </a:p>
          <a:p>
            <a:pPr>
              <a:spcBef>
                <a:spcPct val="0"/>
              </a:spcBef>
              <a:buFontTx/>
              <a:buNone/>
            </a:pPr>
            <a:r>
              <a:rPr lang="en-US" altLang="en-US" sz="2000" dirty="0" smtClean="0">
                <a:solidFill>
                  <a:srgbClr val="002D62"/>
                </a:solidFill>
              </a:rPr>
              <a:t>Question </a:t>
            </a:r>
            <a:r>
              <a:rPr lang="en-US" altLang="en-US" sz="2000" dirty="0">
                <a:solidFill>
                  <a:srgbClr val="002D62"/>
                </a:solidFill>
              </a:rPr>
              <a:t>Two Cross Tabulation With Region</a:t>
            </a:r>
            <a:r>
              <a:rPr lang="en-US" altLang="en-US" sz="2000" dirty="0">
                <a:solidFill>
                  <a:srgbClr val="7F7F7F"/>
                </a:solidFill>
              </a:rPr>
              <a:t/>
            </a:r>
            <a:br>
              <a:rPr lang="en-US" altLang="en-US" sz="2000" dirty="0">
                <a:solidFill>
                  <a:srgbClr val="7F7F7F"/>
                </a:solidFill>
              </a:rPr>
            </a:br>
            <a:r>
              <a:rPr lang="en-GB" altLang="en-US" sz="2000" dirty="0" smtClean="0">
                <a:solidFill>
                  <a:srgbClr val="7F7F7F"/>
                </a:solidFill>
              </a:rPr>
              <a:t>Have you been directly affected by a cyber attack in the last 12 months?</a:t>
            </a:r>
            <a:endParaRPr lang="en-US" altLang="en-US" sz="1800" dirty="0">
              <a:solidFill>
                <a:srgbClr val="7F7F7F"/>
              </a:solidFill>
            </a:endParaRP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936" y="1514473"/>
            <a:ext cx="8046665" cy="4876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Custom 1">
      <a:dk1>
        <a:srgbClr val="002D62"/>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2998</TotalTime>
  <Words>243</Words>
  <Application>Microsoft Macintosh PowerPoint</Application>
  <PresentationFormat>On-screen Show (4:3)</PresentationFormat>
  <Paragraphs>85</Paragraphs>
  <Slides>37</Slides>
  <Notes>0</Notes>
  <HiddenSlides>0</HiddenSlides>
  <MMClips>0</MMClips>
  <ScaleCrop>false</ScaleCrop>
  <HeadingPairs>
    <vt:vector size="4" baseType="variant">
      <vt:variant>
        <vt:lpstr>Theme</vt:lpstr>
      </vt:variant>
      <vt:variant>
        <vt:i4>2</vt:i4>
      </vt:variant>
      <vt:variant>
        <vt:lpstr>Slide Titles</vt:lpstr>
      </vt:variant>
      <vt:variant>
        <vt:i4>37</vt:i4>
      </vt:variant>
    </vt:vector>
  </HeadingPairs>
  <TitlesOfParts>
    <vt:vector size="39" baseType="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Opinion Matters</dc:creator>
  <cp:lastModifiedBy>Chris Green</cp:lastModifiedBy>
  <cp:revision>154</cp:revision>
  <cp:lastPrinted>2013-04-11T12:02:30Z</cp:lastPrinted>
  <dcterms:created xsi:type="dcterms:W3CDTF">2009-05-26T15:51:50Z</dcterms:created>
  <dcterms:modified xsi:type="dcterms:W3CDTF">2015-02-24T12:13:33Z</dcterms:modified>
</cp:coreProperties>
</file>